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73" r:id="rId3"/>
    <p:sldId id="274" r:id="rId4"/>
    <p:sldId id="257" r:id="rId5"/>
    <p:sldId id="275" r:id="rId6"/>
    <p:sldId id="272" r:id="rId7"/>
    <p:sldId id="258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9" r:id="rId16"/>
    <p:sldId id="276" r:id="rId17"/>
    <p:sldId id="277" r:id="rId18"/>
    <p:sldId id="262" r:id="rId19"/>
  </p:sldIdLst>
  <p:sldSz cx="9144000" cy="6858000" type="screen4x3"/>
  <p:notesSz cx="7010400" cy="92964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0F21DB-6650-4BF3-8332-EC68028FF38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48D4C6-2142-454A-94BC-D0486A611436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60137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8D4C6-2142-454A-94BC-D0486A611436}" type="slidenum">
              <a:rPr lang="ro-RO" smtClean="0"/>
              <a:pPr/>
              <a:t>13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3726104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8D4C6-2142-454A-94BC-D0486A611436}" type="slidenum">
              <a:rPr lang="ro-RO" smtClean="0"/>
              <a:pPr/>
              <a:t>18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200097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7EBC8-7BB6-4E0A-B795-9DE034F8C627}" type="datetimeFigureOut">
              <a:rPr lang="ro-RO" smtClean="0"/>
              <a:pPr/>
              <a:t>18.09.2019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920B7-70AA-45F2-B5B2-5121D320C16F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ro.wikipedia.org/wiki/Teoria_relativit%C4%83%C8%9Bi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799692" y="1844824"/>
            <a:ext cx="5688632" cy="1080120"/>
          </a:xfrm>
        </p:spPr>
        <p:txBody>
          <a:bodyPr>
            <a:normAutofit fontScale="90000"/>
          </a:bodyPr>
          <a:lstStyle/>
          <a:p>
            <a:r>
              <a:rPr lang="vi-VN" b="1" u="sng" dirty="0" smtClean="0"/>
              <a:t>Un plus de transparenţă, etică şi integritate</a:t>
            </a:r>
            <a:endParaRPr lang="ro-RO" b="1" u="sng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547664" y="3068960"/>
            <a:ext cx="6336704" cy="2785864"/>
          </a:xfrm>
          <a:ln>
            <a:solidFill>
              <a:schemeClr val="tx2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vi-VN" dirty="0" smtClean="0">
                <a:solidFill>
                  <a:schemeClr val="tx2">
                    <a:lumMod val="75000"/>
                  </a:schemeClr>
                </a:solidFill>
              </a:rPr>
              <a:t>Cod proiect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SMIS </a:t>
            </a:r>
            <a:r>
              <a:rPr lang="vi-VN" dirty="0" smtClean="0">
                <a:solidFill>
                  <a:schemeClr val="tx2">
                    <a:lumMod val="75000"/>
                  </a:schemeClr>
                </a:solidFill>
              </a:rPr>
              <a:t> 117483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DURATA PROIECT 12 LUNI: </a:t>
            </a:r>
            <a:r>
              <a:rPr lang="ro-RO" dirty="0" smtClean="0">
                <a:solidFill>
                  <a:schemeClr val="tx2">
                    <a:lumMod val="75000"/>
                  </a:schemeClr>
                </a:solidFill>
              </a:rPr>
              <a:t>2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AUGUST 2018-</a:t>
            </a:r>
            <a:r>
              <a:rPr lang="ro-RO" dirty="0" smtClean="0">
                <a:solidFill>
                  <a:schemeClr val="tx2">
                    <a:lumMod val="75000"/>
                  </a:schemeClr>
                </a:solidFill>
              </a:rPr>
              <a:t>1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AUGUST 2019</a:t>
            </a:r>
            <a:endParaRPr lang="ro-RO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o-RO" b="1" dirty="0" smtClean="0">
                <a:solidFill>
                  <a:schemeClr val="tx2">
                    <a:lumMod val="75000"/>
                  </a:schemeClr>
                </a:solidFill>
              </a:rPr>
              <a:t>SIPOCA 412</a:t>
            </a:r>
            <a:endParaRPr lang="ro-RO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1" y="620688"/>
            <a:ext cx="7796219" cy="80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1934022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RO" sz="2400" dirty="0" smtClean="0"/>
              <a:t>10. </a:t>
            </a:r>
            <a:r>
              <a:rPr lang="vi-VN" sz="2400" dirty="0"/>
              <a:t>„Parteneriat pentru etica si integritate în </a:t>
            </a:r>
            <a:r>
              <a:rPr lang="vi-VN" sz="2400" b="1" dirty="0"/>
              <a:t>Consiliul Județean Buzău”</a:t>
            </a:r>
            <a:r>
              <a:rPr lang="vi-VN" sz="2400" dirty="0"/>
              <a:t>, Cod SIPOCA: </a:t>
            </a:r>
            <a:r>
              <a:rPr lang="vi-VN" sz="2400" dirty="0" smtClean="0"/>
              <a:t>428</a:t>
            </a:r>
            <a:endParaRPr lang="ro-RO" sz="2400" dirty="0" smtClean="0"/>
          </a:p>
          <a:p>
            <a:pPr marL="0" indent="0" algn="just">
              <a:buNone/>
            </a:pPr>
            <a:r>
              <a:rPr lang="ro-RO" sz="2400" dirty="0" smtClean="0"/>
              <a:t>11. </a:t>
            </a:r>
            <a:r>
              <a:rPr lang="ro-RO" sz="2400" dirty="0"/>
              <a:t> ETICA SI TRANSPARENTA IN ADMINISTRATIA PUBLICA </a:t>
            </a:r>
            <a:br>
              <a:rPr lang="ro-RO" sz="2400" dirty="0"/>
            </a:br>
            <a:r>
              <a:rPr lang="ro-RO" sz="2400" dirty="0"/>
              <a:t>COD SIPOCA 443 </a:t>
            </a:r>
            <a:r>
              <a:rPr lang="ro-RO" sz="2400" b="1" dirty="0" smtClean="0"/>
              <a:t>Unitatea </a:t>
            </a:r>
            <a:r>
              <a:rPr lang="ro-RO" sz="2400" b="1" dirty="0"/>
              <a:t>Administrativ Teritoriala </a:t>
            </a:r>
            <a:r>
              <a:rPr lang="ro-RO" sz="2400" b="1" dirty="0" err="1"/>
              <a:t>Bailesti</a:t>
            </a:r>
            <a:r>
              <a:rPr lang="ro-RO" sz="2400" b="1" dirty="0"/>
              <a:t> in parteneriat cu </a:t>
            </a:r>
            <a:r>
              <a:rPr lang="ro-RO" sz="2400" b="1" dirty="0" err="1"/>
              <a:t>Asociatia</a:t>
            </a:r>
            <a:r>
              <a:rPr lang="ro-RO" sz="2400" b="1" dirty="0"/>
              <a:t> Transparenta pentru integritate (ATPI) </a:t>
            </a:r>
            <a:r>
              <a:rPr lang="ro-RO" sz="2400" b="1" dirty="0" smtClean="0"/>
              <a:t>Craiova.</a:t>
            </a:r>
          </a:p>
          <a:p>
            <a:pPr marL="0" indent="0" algn="just">
              <a:buNone/>
            </a:pPr>
            <a:r>
              <a:rPr lang="ro-RO" sz="2400" b="1" dirty="0" smtClean="0"/>
              <a:t>12. </a:t>
            </a:r>
            <a:r>
              <a:rPr lang="vi-VN" sz="2400" dirty="0" smtClean="0"/>
              <a:t>„Etică și integritate la </a:t>
            </a:r>
            <a:r>
              <a:rPr lang="vi-VN" sz="2400" b="1" dirty="0" smtClean="0"/>
              <a:t>Consiliul Județean Vaslui</a:t>
            </a:r>
            <a:r>
              <a:rPr lang="vi-VN" sz="2400" dirty="0" smtClean="0"/>
              <a:t>”, Cod SIPOCA 425</a:t>
            </a:r>
            <a:endParaRPr lang="ro-RO" sz="2400" dirty="0" smtClean="0"/>
          </a:p>
          <a:p>
            <a:pPr marL="0" indent="0" algn="just">
              <a:buNone/>
            </a:pPr>
            <a:r>
              <a:rPr lang="ro-RO" sz="2400" b="1" dirty="0" smtClean="0"/>
              <a:t>13. </a:t>
            </a:r>
            <a:r>
              <a:rPr lang="en-GB" sz="2400" dirty="0" err="1"/>
              <a:t>Sprijinirea</a:t>
            </a:r>
            <a:r>
              <a:rPr lang="en-GB" sz="2400" dirty="0"/>
              <a:t> </a:t>
            </a:r>
            <a:r>
              <a:rPr lang="ro-RO" sz="2400" dirty="0"/>
              <a:t>măsurilor referitoare la prevenirea corupţiei la nivelul autorităţilor şi instituţiilor publice locale din regiunile mai puţin dezvoltate</a:t>
            </a:r>
            <a:r>
              <a:rPr lang="ro-RO" sz="2400" b="1" dirty="0"/>
              <a:t>,</a:t>
            </a:r>
            <a:r>
              <a:rPr lang="en-GB" sz="2400" b="1" dirty="0"/>
              <a:t>”, </a:t>
            </a:r>
            <a:r>
              <a:rPr lang="en-GB" sz="2400" dirty="0"/>
              <a:t>cod SIPOCA </a:t>
            </a:r>
            <a:r>
              <a:rPr lang="ro-RO" sz="2400" dirty="0"/>
              <a:t>438</a:t>
            </a:r>
            <a:r>
              <a:rPr lang="en-GB" sz="2400" dirty="0"/>
              <a:t> </a:t>
            </a:r>
            <a:r>
              <a:rPr lang="ro-RO" sz="2400" dirty="0" smtClean="0"/>
              <a:t> </a:t>
            </a:r>
            <a:r>
              <a:rPr lang="ro-RO" sz="2400" b="1" dirty="0" smtClean="0"/>
              <a:t>- Municipiul Codlea</a:t>
            </a:r>
            <a:endParaRPr lang="ro-RO" sz="24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7611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19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ro-RO" sz="2400" dirty="0" smtClean="0"/>
              <a:t>14. </a:t>
            </a:r>
            <a:r>
              <a:rPr lang="ro-RO" sz="2400" i="1" dirty="0"/>
              <a:t>Mecanisme eficace de control administrativ şi de prevenire a </a:t>
            </a:r>
            <a:r>
              <a:rPr lang="ro-RO" sz="2400" i="1" dirty="0" smtClean="0"/>
              <a:t>corupţiei</a:t>
            </a:r>
            <a:r>
              <a:rPr lang="ro-RO" sz="2400" dirty="0" smtClean="0"/>
              <a:t>, cod </a:t>
            </a:r>
            <a:r>
              <a:rPr lang="ro-RO" sz="2400" dirty="0"/>
              <a:t>SIPOCA </a:t>
            </a:r>
            <a:r>
              <a:rPr lang="ro-RO" sz="2400" dirty="0" smtClean="0"/>
              <a:t>432 – </a:t>
            </a:r>
            <a:r>
              <a:rPr lang="ro-RO" sz="2400" b="1" dirty="0" smtClean="0"/>
              <a:t>SECRETARIATUL GENERAL AL GUVERNULUI, în parteneriat cu MINISTERUL JUSTIȚIEI</a:t>
            </a:r>
          </a:p>
          <a:p>
            <a:pPr marL="0" indent="0" algn="just" fontAlgn="base">
              <a:buNone/>
            </a:pPr>
            <a:r>
              <a:rPr lang="ro-RO" sz="2400" b="1" dirty="0" smtClean="0"/>
              <a:t>15</a:t>
            </a:r>
            <a:r>
              <a:rPr lang="ro-RO" sz="2400" dirty="0" smtClean="0"/>
              <a:t>. </a:t>
            </a:r>
            <a:r>
              <a:rPr lang="vi-VN" sz="2400" dirty="0"/>
              <a:t>„Guvernare transparentă, deschisă și participativă – standardizare, armonizare, dialog îmbunătățit”- cod SIPOCA </a:t>
            </a:r>
            <a:r>
              <a:rPr lang="vi-VN" sz="2400" dirty="0" smtClean="0"/>
              <a:t>35</a:t>
            </a:r>
            <a:r>
              <a:rPr lang="ro-RO" sz="2400" dirty="0" smtClean="0"/>
              <a:t> </a:t>
            </a:r>
            <a:r>
              <a:rPr lang="ro-RO" sz="2400" b="1" dirty="0" smtClean="0"/>
              <a:t>- SECRETARIATUL GENERAL AL GUVERNULUI</a:t>
            </a:r>
            <a:endParaRPr lang="ro-RO" sz="2400" b="1" dirty="0"/>
          </a:p>
          <a:p>
            <a:pPr marL="0" indent="0" algn="just">
              <a:buNone/>
            </a:pPr>
            <a:r>
              <a:rPr lang="ro-RO" sz="2400" dirty="0" smtClean="0"/>
              <a:t>16. </a:t>
            </a:r>
            <a:r>
              <a:rPr lang="vi-VN" sz="2400" dirty="0" smtClean="0"/>
              <a:t>ÎMBUNĂTĂŢIREA CAPACITĂŢII ADMINISTRAŢIEI PUBLICE - SIPOCA 452</a:t>
            </a:r>
            <a:r>
              <a:rPr lang="ro-RO" sz="2400" dirty="0" smtClean="0"/>
              <a:t> </a:t>
            </a:r>
            <a:r>
              <a:rPr lang="ro-RO" sz="2400" u="sng" dirty="0" smtClean="0"/>
              <a:t>–</a:t>
            </a:r>
            <a:r>
              <a:rPr lang="ro-RO" sz="2400" b="1" dirty="0" smtClean="0"/>
              <a:t> CJ Călărași </a:t>
            </a:r>
          </a:p>
          <a:p>
            <a:pPr marL="0" indent="0" algn="just">
              <a:buNone/>
            </a:pPr>
            <a:r>
              <a:rPr lang="ro-RO" sz="2400" b="1" dirty="0" smtClean="0"/>
              <a:t>17. </a:t>
            </a:r>
            <a:r>
              <a:rPr lang="vi-VN" sz="2400" dirty="0"/>
              <a:t>“Formare, Dezvoltare, Responsabilizare pentru prevenirea corupției și asigurarea eticii și integrității în administrația publică a </a:t>
            </a:r>
            <a:r>
              <a:rPr lang="vi-VN" sz="2400" b="1" dirty="0"/>
              <a:t>Municipiului Fetești</a:t>
            </a:r>
            <a:r>
              <a:rPr lang="vi-VN" sz="2400" b="1" dirty="0" smtClean="0"/>
              <a:t>”</a:t>
            </a:r>
            <a:r>
              <a:rPr lang="ro-RO" sz="2400" b="1" dirty="0" smtClean="0"/>
              <a:t> </a:t>
            </a:r>
            <a:r>
              <a:rPr lang="ro-RO" sz="2400" dirty="0" smtClean="0"/>
              <a:t>SIPOCA 444</a:t>
            </a:r>
            <a:endParaRPr lang="vi-VN" sz="2400" dirty="0" smtClean="0"/>
          </a:p>
          <a:p>
            <a:pPr marL="0" indent="0">
              <a:buNone/>
            </a:pPr>
            <a:endParaRPr lang="ro-RO" sz="2400" u="sng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67611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3942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39552" y="1196752"/>
            <a:ext cx="8136904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o-RO" sz="2400" dirty="0" smtClean="0"/>
              <a:t>18. </a:t>
            </a:r>
            <a:r>
              <a:rPr lang="vi-VN" sz="2400" dirty="0"/>
              <a:t>Proiectul ETICA - Eficiență, Transparență și Interes pentru Conduita din Administrație - Cod SIPOCA </a:t>
            </a:r>
            <a:r>
              <a:rPr lang="vi-VN" sz="2400" dirty="0" smtClean="0"/>
              <a:t>63</a:t>
            </a:r>
            <a:r>
              <a:rPr lang="ro-RO" sz="2400" dirty="0" smtClean="0"/>
              <a:t> – </a:t>
            </a:r>
            <a:r>
              <a:rPr lang="ro-RO" sz="2400" b="1" dirty="0" smtClean="0"/>
              <a:t>AGENȚIA NAȚIONALĂ A FUNCȚIONARILOR PUBLICI</a:t>
            </a:r>
          </a:p>
          <a:p>
            <a:pPr marL="0" indent="0" algn="just">
              <a:buNone/>
            </a:pPr>
            <a:r>
              <a:rPr lang="ro-RO" sz="2400" dirty="0" smtClean="0"/>
              <a:t>19. </a:t>
            </a:r>
            <a:r>
              <a:rPr lang="vi-VN" sz="2400" dirty="0"/>
              <a:t>Creșterea Capacității Administrative A </a:t>
            </a:r>
            <a:r>
              <a:rPr lang="vi-VN" sz="2400" b="1" dirty="0"/>
              <a:t>Municipiului Constanța</a:t>
            </a:r>
            <a:r>
              <a:rPr lang="vi-VN" sz="2400" dirty="0"/>
              <a:t> Prin Implementarea De Măsuri În Domeniul </a:t>
            </a:r>
            <a:r>
              <a:rPr lang="vi-VN" sz="2400" dirty="0" smtClean="0"/>
              <a:t>Anticorupției</a:t>
            </a:r>
            <a:r>
              <a:rPr lang="ro-RO" sz="2400" dirty="0" smtClean="0"/>
              <a:t> – SIPOCA 405</a:t>
            </a:r>
            <a:endParaRPr lang="vi-VN" sz="2400" dirty="0"/>
          </a:p>
          <a:p>
            <a:pPr marL="0" indent="0" algn="just">
              <a:buNone/>
            </a:pPr>
            <a:r>
              <a:rPr lang="ro-RO" sz="2400" dirty="0" smtClean="0"/>
              <a:t>20. MĂSURI INTEGRATE DE PREVENIRE A CORUPȚIEI LA NIVELUL AUTORITĂȚILOR ȘI INSTITUȚIILOR PUBLICE </a:t>
            </a:r>
            <a:r>
              <a:rPr lang="ro-RO" sz="2400" b="1" dirty="0" smtClean="0"/>
              <a:t>DIN MUNICIPIUL SLOBOZIA </a:t>
            </a:r>
            <a:r>
              <a:rPr lang="ro-RO" sz="2400" dirty="0" smtClean="0"/>
              <a:t>– SIPOCA 430</a:t>
            </a:r>
          </a:p>
          <a:p>
            <a:pPr marL="0" indent="0" algn="just">
              <a:buNone/>
            </a:pPr>
            <a:r>
              <a:rPr lang="ro-RO" sz="2400" dirty="0" smtClean="0"/>
              <a:t>21. </a:t>
            </a:r>
            <a:r>
              <a:rPr lang="vi-VN" sz="2400" b="1" dirty="0" smtClean="0"/>
              <a:t>Consiliului Județean Mureș </a:t>
            </a:r>
            <a:r>
              <a:rPr lang="vi-VN" sz="2400" dirty="0" smtClean="0"/>
              <a:t>„Spunem NU Corupției” </a:t>
            </a:r>
            <a:r>
              <a:rPr lang="ro-RO" sz="2400" dirty="0" smtClean="0"/>
              <a:t>SIPOCA 418</a:t>
            </a:r>
          </a:p>
          <a:p>
            <a:pPr marL="0" indent="0" algn="just">
              <a:buNone/>
            </a:pPr>
            <a:r>
              <a:rPr lang="ro-RO" sz="2400" dirty="0" smtClean="0"/>
              <a:t>22. Prevenire, educație și </a:t>
            </a:r>
            <a:r>
              <a:rPr lang="ro-RO" sz="2400" dirty="0" err="1" smtClean="0"/>
              <a:t>comnaterea</a:t>
            </a:r>
            <a:r>
              <a:rPr lang="ro-RO" sz="2400" dirty="0" smtClean="0"/>
              <a:t> </a:t>
            </a:r>
            <a:r>
              <a:rPr lang="ro-RO" sz="2400" dirty="0" err="1" smtClean="0"/>
              <a:t>corupției-</a:t>
            </a:r>
            <a:r>
              <a:rPr lang="ro-RO" sz="2400" dirty="0" smtClean="0"/>
              <a:t> </a:t>
            </a:r>
            <a:r>
              <a:rPr lang="ro-RO" sz="2400" b="1" dirty="0" smtClean="0"/>
              <a:t>Primăria Moreni</a:t>
            </a:r>
            <a:r>
              <a:rPr lang="ro-RO" sz="2400" dirty="0" smtClean="0"/>
              <a:t> – SIPOCA 441</a:t>
            </a:r>
            <a:endParaRPr lang="ro-RO" sz="24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67548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133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3643299"/>
            <a:ext cx="763284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9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67548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reptunghi 6"/>
          <p:cNvSpPr/>
          <p:nvPr/>
        </p:nvSpPr>
        <p:spPr>
          <a:xfrm>
            <a:off x="683568" y="1340768"/>
            <a:ext cx="763284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2000" dirty="0" smtClean="0"/>
              <a:t>23. </a:t>
            </a:r>
            <a:r>
              <a:rPr lang="vi-VN" sz="2000" dirty="0" smtClean="0"/>
              <a:t>Măsuri pentru prevenirea corupției în</a:t>
            </a:r>
            <a:r>
              <a:rPr lang="en-US" sz="2000" dirty="0" smtClean="0"/>
              <a:t> </a:t>
            </a:r>
            <a:r>
              <a:rPr lang="vi-VN" sz="2000" dirty="0" smtClean="0"/>
              <a:t>administrația publică locală a </a:t>
            </a:r>
            <a:r>
              <a:rPr lang="vi-VN" sz="2000" b="1" dirty="0" smtClean="0"/>
              <a:t>Municipiului Deva </a:t>
            </a:r>
            <a:r>
              <a:rPr lang="vi-VN" sz="2000" dirty="0" smtClean="0"/>
              <a:t>din Județul</a:t>
            </a:r>
            <a:r>
              <a:rPr lang="en-US" sz="2000" dirty="0" smtClean="0"/>
              <a:t> </a:t>
            </a:r>
            <a:r>
              <a:rPr lang="vi-VN" sz="2000" dirty="0" smtClean="0"/>
              <a:t>Hunedoara„</a:t>
            </a:r>
            <a:r>
              <a:rPr lang="ro-RO" sz="2000" dirty="0" smtClean="0"/>
              <a:t> </a:t>
            </a:r>
            <a:r>
              <a:rPr lang="vi-VN" sz="2000" dirty="0" smtClean="0"/>
              <a:t>cod SIPOCA 424</a:t>
            </a:r>
            <a:endParaRPr lang="ro-RO" sz="2000" dirty="0" smtClean="0"/>
          </a:p>
          <a:p>
            <a:pPr algn="just"/>
            <a:r>
              <a:rPr lang="ro-RO" sz="2000" dirty="0" smtClean="0"/>
              <a:t>24. </a:t>
            </a:r>
            <a:r>
              <a:rPr lang="vi-VN" sz="2000" dirty="0"/>
              <a:t>"Consolidarea capacității administrative a secretariatului tehnic al Strategiei Naționale Anticorupție 2016-2020 de a sprijini implementarea măsurilor anticorupție", cod SIPOCA </a:t>
            </a:r>
            <a:r>
              <a:rPr lang="vi-VN" sz="2000" dirty="0" smtClean="0"/>
              <a:t>62</a:t>
            </a:r>
            <a:r>
              <a:rPr lang="ro-RO" sz="2000" dirty="0" smtClean="0"/>
              <a:t> – </a:t>
            </a:r>
            <a:r>
              <a:rPr lang="ro-RO" sz="2400" b="1" dirty="0" smtClean="0"/>
              <a:t>Ministerul Justiției</a:t>
            </a:r>
          </a:p>
          <a:p>
            <a:pPr algn="just"/>
            <a:r>
              <a:rPr lang="ro-RO" sz="2000" b="1" dirty="0" smtClean="0"/>
              <a:t>25. </a:t>
            </a:r>
            <a:r>
              <a:rPr lang="vi-VN" sz="2000" i="1" dirty="0"/>
              <a:t>Creșterea capacității administrative a ANAP și a instituțiilor publice responsabile pentru implementarea Strategiei naționale în domeniul achiziții publice</a:t>
            </a:r>
            <a:r>
              <a:rPr lang="vi-VN" sz="2000" dirty="0"/>
              <a:t>” </a:t>
            </a:r>
            <a:r>
              <a:rPr lang="vi-VN" sz="2000" dirty="0" smtClean="0"/>
              <a:t>SIPOCA 45</a:t>
            </a:r>
            <a:r>
              <a:rPr lang="ro-RO" sz="2000" dirty="0" smtClean="0"/>
              <a:t> – </a:t>
            </a:r>
            <a:r>
              <a:rPr lang="ro-RO" sz="2400" b="1" dirty="0" smtClean="0"/>
              <a:t>Ministerul Finanțelor Publice și Agenția Națională pentru Achiziții Publice. </a:t>
            </a:r>
            <a:endParaRPr lang="en-US" sz="2400" b="1" dirty="0" smtClean="0"/>
          </a:p>
          <a:p>
            <a:pPr algn="just"/>
            <a:r>
              <a:rPr lang="en-US" sz="2400" b="1" dirty="0" smtClean="0"/>
              <a:t>26. </a:t>
            </a:r>
            <a:r>
              <a:rPr lang="vi-VN" sz="2000" dirty="0"/>
              <a:t>„Întărirea capacității Ministerului Public de punere în executare a unor procedee probatorii vizând perchezițiile informatice” – SIPOCA </a:t>
            </a:r>
            <a:r>
              <a:rPr lang="vi-VN" sz="2000" dirty="0" smtClean="0"/>
              <a:t>54</a:t>
            </a:r>
            <a:r>
              <a:rPr lang="en-US" sz="2000" dirty="0" smtClean="0"/>
              <a:t>- </a:t>
            </a:r>
            <a:r>
              <a:rPr lang="vi-VN" sz="2000" b="1" dirty="0"/>
              <a:t>Parchetul de pe lângă Înalta Curte de Casație și Justiție</a:t>
            </a:r>
            <a:endParaRPr lang="ro-RO" sz="2000" b="1" dirty="0"/>
          </a:p>
        </p:txBody>
      </p:sp>
    </p:spTree>
    <p:extLst>
      <p:ext uri="{BB962C8B-B14F-4D97-AF65-F5344CB8AC3E}">
        <p14:creationId xmlns="" xmlns:p14="http://schemas.microsoft.com/office/powerpoint/2010/main" val="269065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 algn="just">
              <a:buNone/>
            </a:pPr>
            <a:r>
              <a:rPr lang="en-US" sz="2400" dirty="0" smtClean="0"/>
              <a:t>27.</a:t>
            </a:r>
            <a:r>
              <a:rPr lang="vi-VN" sz="2400" dirty="0" smtClean="0"/>
              <a:t> </a:t>
            </a:r>
            <a:r>
              <a:rPr lang="vi-VN" sz="2400" dirty="0"/>
              <a:t>„Întărirea capacității Ministerului Public de punere în aplicare a noilor prevederi ale codurilor penale în domeniul audierilor</a:t>
            </a:r>
            <a:r>
              <a:rPr lang="vi-VN" sz="2400" dirty="0" smtClean="0"/>
              <a:t>”</a:t>
            </a:r>
            <a:r>
              <a:rPr lang="en-US" sz="2400" dirty="0" smtClean="0"/>
              <a:t>- </a:t>
            </a:r>
            <a:r>
              <a:rPr lang="vi-VN" sz="2400" b="1" dirty="0"/>
              <a:t>Parchetul de pe lângă Înalta Curte de Casație și </a:t>
            </a:r>
            <a:r>
              <a:rPr lang="vi-VN" sz="2400" b="1" dirty="0" smtClean="0"/>
              <a:t>Justiție</a:t>
            </a:r>
            <a:r>
              <a:rPr lang="en-US" sz="2400" b="1" dirty="0" smtClean="0"/>
              <a:t> - </a:t>
            </a:r>
            <a:r>
              <a:rPr lang="vi-VN" sz="2400" dirty="0"/>
              <a:t>SIPOCA 53 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28. </a:t>
            </a:r>
            <a:r>
              <a:rPr lang="ro-RO" sz="2400" dirty="0" smtClean="0"/>
              <a:t>Dezvoltarea </a:t>
            </a:r>
            <a:r>
              <a:rPr lang="ro-RO" sz="2400" dirty="0"/>
              <a:t>sistemului de management anticorupție la nivelul județului </a:t>
            </a:r>
            <a:r>
              <a:rPr lang="ro-RO" sz="2400" dirty="0" smtClean="0"/>
              <a:t>Giurgiu”, </a:t>
            </a:r>
            <a:r>
              <a:rPr lang="ro-RO" sz="2400" dirty="0"/>
              <a:t>Cod SIPOCA 407 Giurgiu,</a:t>
            </a:r>
            <a:r>
              <a:rPr lang="ro-RO" sz="2400" b="1" dirty="0"/>
              <a:t> Consiliul Județean Giurgiu</a:t>
            </a:r>
          </a:p>
          <a:p>
            <a:pPr marL="0" indent="0">
              <a:buNone/>
            </a:pPr>
            <a:endParaRPr lang="ro-RO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7548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522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54292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o-RO" sz="1600" b="1" dirty="0" smtClean="0"/>
              <a:t> </a:t>
            </a:r>
            <a:r>
              <a:rPr lang="ro-RO" sz="2000" b="1" i="1" u="sng" dirty="0" smtClean="0"/>
              <a:t>Sustenabilitatea</a:t>
            </a:r>
            <a:r>
              <a:rPr lang="en-GB" sz="2000" b="1" i="1" u="sng" dirty="0" smtClean="0"/>
              <a:t>/</a:t>
            </a:r>
            <a:r>
              <a:rPr lang="en-GB" sz="2000" b="1" i="1" u="sng" dirty="0" err="1" smtClean="0"/>
              <a:t>Valorificarea</a:t>
            </a:r>
            <a:r>
              <a:rPr lang="en-GB" sz="2000" b="1" i="1" u="sng" dirty="0" smtClean="0"/>
              <a:t> </a:t>
            </a:r>
            <a:r>
              <a:rPr lang="en-GB" sz="2000" b="1" i="1" u="sng" dirty="0" err="1" smtClean="0"/>
              <a:t>rezultatelor</a:t>
            </a:r>
            <a:r>
              <a:rPr lang="en-GB" sz="2000" b="1" i="1" u="sng" dirty="0" smtClean="0"/>
              <a:t> </a:t>
            </a:r>
            <a:endParaRPr lang="en-US" sz="2000" i="1" u="sng" dirty="0" smtClean="0"/>
          </a:p>
          <a:p>
            <a:pPr algn="just"/>
            <a:r>
              <a:rPr lang="en-GB" sz="1700" dirty="0" smtClean="0"/>
              <a:t>In </a:t>
            </a:r>
            <a:r>
              <a:rPr lang="en-GB" sz="1700" dirty="0" err="1" smtClean="0"/>
              <a:t>vederea</a:t>
            </a:r>
            <a:r>
              <a:rPr lang="en-GB" sz="1700" dirty="0" smtClean="0"/>
              <a:t> </a:t>
            </a:r>
            <a:r>
              <a:rPr lang="en-GB" sz="1700" dirty="0" err="1" smtClean="0"/>
              <a:t>asigurarii</a:t>
            </a:r>
            <a:r>
              <a:rPr lang="en-GB" sz="1700" dirty="0" smtClean="0"/>
              <a:t> </a:t>
            </a:r>
            <a:r>
              <a:rPr lang="en-GB" sz="1700" dirty="0" err="1" smtClean="0"/>
              <a:t>sustenabilitatii</a:t>
            </a:r>
            <a:r>
              <a:rPr lang="en-GB" sz="1700" dirty="0" smtClean="0"/>
              <a:t> </a:t>
            </a:r>
            <a:r>
              <a:rPr lang="en-GB" sz="1700" dirty="0" err="1" smtClean="0"/>
              <a:t>proiectului</a:t>
            </a:r>
            <a:r>
              <a:rPr lang="en-GB" sz="1700" dirty="0" smtClean="0"/>
              <a:t>, </a:t>
            </a:r>
            <a:r>
              <a:rPr lang="en-GB" sz="1700" dirty="0" err="1" smtClean="0"/>
              <a:t>solicitantul</a:t>
            </a:r>
            <a:r>
              <a:rPr lang="en-GB" sz="1700" dirty="0" smtClean="0"/>
              <a:t> </a:t>
            </a:r>
            <a:r>
              <a:rPr lang="en-GB" sz="1700" dirty="0" err="1" smtClean="0"/>
              <a:t>va</a:t>
            </a:r>
            <a:r>
              <a:rPr lang="en-GB" sz="1700" dirty="0" smtClean="0"/>
              <a:t> </a:t>
            </a:r>
            <a:r>
              <a:rPr lang="en-GB" sz="1700" dirty="0" err="1" smtClean="0"/>
              <a:t>aloca</a:t>
            </a:r>
            <a:r>
              <a:rPr lang="en-GB" sz="1700" dirty="0" smtClean="0"/>
              <a:t> </a:t>
            </a:r>
            <a:r>
              <a:rPr lang="en-GB" sz="1700" dirty="0" err="1" smtClean="0"/>
              <a:t>sume</a:t>
            </a:r>
            <a:r>
              <a:rPr lang="en-GB" sz="1700" dirty="0" smtClean="0"/>
              <a:t> de </a:t>
            </a:r>
            <a:r>
              <a:rPr lang="en-GB" sz="1700" dirty="0" err="1" smtClean="0"/>
              <a:t>bani</a:t>
            </a:r>
            <a:r>
              <a:rPr lang="en-GB" sz="1700" dirty="0" smtClean="0"/>
              <a:t> din </a:t>
            </a:r>
            <a:r>
              <a:rPr lang="en-GB" sz="1700" dirty="0" err="1" smtClean="0"/>
              <a:t>surse</a:t>
            </a:r>
            <a:r>
              <a:rPr lang="en-GB" sz="1700" dirty="0" smtClean="0"/>
              <a:t> </a:t>
            </a:r>
            <a:r>
              <a:rPr lang="en-GB" sz="1700" dirty="0" err="1" smtClean="0"/>
              <a:t>proprii</a:t>
            </a:r>
            <a:r>
              <a:rPr lang="en-GB" sz="1700" dirty="0" smtClean="0"/>
              <a:t> </a:t>
            </a:r>
            <a:r>
              <a:rPr lang="en-GB" sz="1700" dirty="0" err="1" smtClean="0"/>
              <a:t>pentru</a:t>
            </a:r>
            <a:r>
              <a:rPr lang="en-GB" sz="1700" dirty="0" smtClean="0"/>
              <a:t> a continua </a:t>
            </a:r>
            <a:r>
              <a:rPr lang="en-GB" sz="1700" dirty="0" err="1" smtClean="0"/>
              <a:t>implementarea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</a:t>
            </a:r>
            <a:r>
              <a:rPr lang="en-GB" sz="1700" dirty="0" err="1" smtClean="0"/>
              <a:t>aplicarea</a:t>
            </a:r>
            <a:r>
              <a:rPr lang="en-GB" sz="1700" dirty="0" smtClean="0"/>
              <a:t> de </a:t>
            </a:r>
            <a:r>
              <a:rPr lang="en-GB" sz="1700" dirty="0" err="1" smtClean="0"/>
              <a:t>proceduri</a:t>
            </a:r>
            <a:r>
              <a:rPr lang="en-GB" sz="1700" dirty="0" smtClean="0"/>
              <a:t>, </a:t>
            </a:r>
            <a:r>
              <a:rPr lang="en-GB" sz="1700" dirty="0" err="1" smtClean="0"/>
              <a:t>masuri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</a:t>
            </a:r>
            <a:r>
              <a:rPr lang="en-GB" sz="1700" dirty="0" err="1" smtClean="0"/>
              <a:t>regulamente</a:t>
            </a:r>
            <a:r>
              <a:rPr lang="en-GB" sz="1700" dirty="0" smtClean="0"/>
              <a:t> care </a:t>
            </a:r>
            <a:r>
              <a:rPr lang="en-GB" sz="1700" dirty="0" err="1" smtClean="0"/>
              <a:t>sa</a:t>
            </a:r>
            <a:r>
              <a:rPr lang="en-GB" sz="1700" dirty="0" smtClean="0"/>
              <a:t> </a:t>
            </a:r>
            <a:r>
              <a:rPr lang="en-GB" sz="1700" dirty="0" err="1" smtClean="0"/>
              <a:t>previna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</a:t>
            </a:r>
            <a:r>
              <a:rPr lang="en-GB" sz="1700" dirty="0" err="1" smtClean="0"/>
              <a:t>combata</a:t>
            </a:r>
            <a:r>
              <a:rPr lang="en-GB" sz="1700" dirty="0" smtClean="0"/>
              <a:t> </a:t>
            </a:r>
            <a:r>
              <a:rPr lang="en-GB" sz="1700" dirty="0" err="1" smtClean="0"/>
              <a:t>fenomenul</a:t>
            </a:r>
            <a:r>
              <a:rPr lang="en-GB" sz="1700" dirty="0" smtClean="0"/>
              <a:t> de </a:t>
            </a:r>
            <a:r>
              <a:rPr lang="en-GB" sz="1700" dirty="0" err="1" smtClean="0"/>
              <a:t>coruptie</a:t>
            </a:r>
            <a:r>
              <a:rPr lang="en-GB" sz="1700" dirty="0" smtClean="0"/>
              <a:t> din </a:t>
            </a:r>
            <a:r>
              <a:rPr lang="en-GB" sz="1700" dirty="0" err="1" smtClean="0"/>
              <a:t>institutia</a:t>
            </a:r>
            <a:r>
              <a:rPr lang="en-GB" sz="1700" dirty="0" smtClean="0"/>
              <a:t> </a:t>
            </a:r>
            <a:r>
              <a:rPr lang="en-GB" sz="1700" dirty="0" err="1" smtClean="0"/>
              <a:t>publica</a:t>
            </a:r>
            <a:r>
              <a:rPr lang="en-GB" sz="1700" dirty="0" smtClean="0"/>
              <a:t> </a:t>
            </a:r>
            <a:r>
              <a:rPr lang="en-GB" sz="1700" dirty="0" err="1" smtClean="0"/>
              <a:t>locala</a:t>
            </a:r>
            <a:r>
              <a:rPr lang="en-GB" sz="1700" dirty="0" smtClean="0"/>
              <a:t> </a:t>
            </a:r>
            <a:r>
              <a:rPr lang="en-GB" sz="1700" dirty="0" err="1" smtClean="0"/>
              <a:t>respectiva</a:t>
            </a:r>
            <a:r>
              <a:rPr lang="en-GB" sz="1700" dirty="0" smtClean="0"/>
              <a:t>.</a:t>
            </a:r>
            <a:endParaRPr lang="en-US" sz="1700" dirty="0" smtClean="0"/>
          </a:p>
          <a:p>
            <a:pPr algn="just"/>
            <a:r>
              <a:rPr lang="en-GB" sz="1700" dirty="0" err="1" smtClean="0"/>
              <a:t>Corelarea</a:t>
            </a:r>
            <a:r>
              <a:rPr lang="en-GB" sz="1700" dirty="0" smtClean="0"/>
              <a:t> </a:t>
            </a:r>
            <a:r>
              <a:rPr lang="en-GB" sz="1700" dirty="0" err="1" smtClean="0"/>
              <a:t>procedurilor</a:t>
            </a:r>
            <a:r>
              <a:rPr lang="en-GB" sz="1700" dirty="0" smtClean="0"/>
              <a:t> cu </a:t>
            </a:r>
            <a:r>
              <a:rPr lang="en-GB" sz="1700" dirty="0" err="1" smtClean="0"/>
              <a:t>reglementarile</a:t>
            </a:r>
            <a:r>
              <a:rPr lang="en-GB" sz="1700" dirty="0" smtClean="0"/>
              <a:t> legislative in </a:t>
            </a:r>
            <a:r>
              <a:rPr lang="en-GB" sz="1700" dirty="0" err="1" smtClean="0"/>
              <a:t>vigoare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</a:t>
            </a:r>
            <a:r>
              <a:rPr lang="en-GB" sz="1700" dirty="0" err="1" smtClean="0"/>
              <a:t>pregatirea</a:t>
            </a:r>
            <a:r>
              <a:rPr lang="en-GB" sz="1700" dirty="0" smtClean="0"/>
              <a:t> </a:t>
            </a:r>
            <a:r>
              <a:rPr lang="en-GB" sz="1700" dirty="0" err="1" smtClean="0"/>
              <a:t>angajatilor</a:t>
            </a:r>
            <a:r>
              <a:rPr lang="en-GB" sz="1700" dirty="0" smtClean="0"/>
              <a:t> </a:t>
            </a:r>
            <a:r>
              <a:rPr lang="en-GB" sz="1700" dirty="0" err="1" smtClean="0"/>
              <a:t>pentru</a:t>
            </a:r>
            <a:r>
              <a:rPr lang="en-GB" sz="1700" dirty="0" smtClean="0"/>
              <a:t> </a:t>
            </a:r>
            <a:r>
              <a:rPr lang="en-GB" sz="1700" dirty="0" err="1" smtClean="0"/>
              <a:t>aplicarea</a:t>
            </a:r>
            <a:r>
              <a:rPr lang="en-GB" sz="1700" dirty="0" smtClean="0"/>
              <a:t> </a:t>
            </a:r>
            <a:r>
              <a:rPr lang="en-GB" sz="1700" dirty="0" err="1" smtClean="0"/>
              <a:t>acestora</a:t>
            </a:r>
            <a:r>
              <a:rPr lang="en-GB" sz="1700" dirty="0" smtClean="0"/>
              <a:t> </a:t>
            </a:r>
            <a:r>
              <a:rPr lang="en-GB" sz="1700" dirty="0" err="1" smtClean="0"/>
              <a:t>va</a:t>
            </a:r>
            <a:r>
              <a:rPr lang="en-GB" sz="1700" dirty="0" smtClean="0"/>
              <a:t> </a:t>
            </a:r>
            <a:r>
              <a:rPr lang="en-GB" sz="1700" dirty="0" err="1" smtClean="0"/>
              <a:t>fi</a:t>
            </a:r>
            <a:r>
              <a:rPr lang="en-GB" sz="1700" dirty="0" smtClean="0"/>
              <a:t> </a:t>
            </a:r>
            <a:r>
              <a:rPr lang="en-GB" sz="1700" dirty="0" err="1" smtClean="0"/>
              <a:t>realizata</a:t>
            </a:r>
            <a:r>
              <a:rPr lang="en-GB" sz="1700" dirty="0" smtClean="0"/>
              <a:t> din </a:t>
            </a:r>
            <a:r>
              <a:rPr lang="en-GB" sz="1700" dirty="0" err="1" smtClean="0"/>
              <a:t>surse</a:t>
            </a:r>
            <a:r>
              <a:rPr lang="en-GB" sz="1700" dirty="0" smtClean="0"/>
              <a:t> </a:t>
            </a:r>
            <a:r>
              <a:rPr lang="en-GB" sz="1700" dirty="0" err="1" smtClean="0"/>
              <a:t>proprii</a:t>
            </a:r>
            <a:r>
              <a:rPr lang="en-GB" sz="1700" dirty="0" smtClean="0"/>
              <a:t> </a:t>
            </a:r>
            <a:r>
              <a:rPr lang="en-GB" sz="1700" dirty="0" err="1" smtClean="0"/>
              <a:t>sau</a:t>
            </a:r>
            <a:r>
              <a:rPr lang="en-GB" sz="1700" dirty="0" smtClean="0"/>
              <a:t> </a:t>
            </a:r>
            <a:r>
              <a:rPr lang="en-GB" sz="1700" dirty="0" err="1" smtClean="0"/>
              <a:t>prin</a:t>
            </a:r>
            <a:r>
              <a:rPr lang="en-GB" sz="1700" dirty="0" smtClean="0"/>
              <a:t> </a:t>
            </a:r>
            <a:r>
              <a:rPr lang="en-GB" sz="1700" dirty="0" err="1" smtClean="0"/>
              <a:t>intermediul</a:t>
            </a:r>
            <a:r>
              <a:rPr lang="en-GB" sz="1700" dirty="0" smtClean="0"/>
              <a:t> </a:t>
            </a:r>
            <a:r>
              <a:rPr lang="en-GB" sz="1700" dirty="0" err="1" smtClean="0"/>
              <a:t>altor</a:t>
            </a:r>
            <a:r>
              <a:rPr lang="en-GB" sz="1700" dirty="0" smtClean="0"/>
              <a:t> </a:t>
            </a:r>
            <a:r>
              <a:rPr lang="en-GB" sz="1700" dirty="0" err="1" smtClean="0"/>
              <a:t>proiecte</a:t>
            </a:r>
            <a:r>
              <a:rPr lang="en-GB" sz="1700" dirty="0" smtClean="0"/>
              <a:t> </a:t>
            </a:r>
            <a:r>
              <a:rPr lang="en-GB" sz="1700" dirty="0" err="1" smtClean="0"/>
              <a:t>similare</a:t>
            </a:r>
            <a:r>
              <a:rPr lang="en-GB" sz="1700" dirty="0" smtClean="0"/>
              <a:t> </a:t>
            </a:r>
            <a:r>
              <a:rPr lang="en-GB" sz="1700" dirty="0" err="1" smtClean="0"/>
              <a:t>daca</a:t>
            </a:r>
            <a:r>
              <a:rPr lang="en-GB" sz="1700" dirty="0" smtClean="0"/>
              <a:t> </a:t>
            </a:r>
            <a:r>
              <a:rPr lang="en-GB" sz="1700" dirty="0" err="1" smtClean="0"/>
              <a:t>vor</a:t>
            </a:r>
            <a:r>
              <a:rPr lang="en-GB" sz="1700" dirty="0" smtClean="0"/>
              <a:t> </a:t>
            </a:r>
            <a:r>
              <a:rPr lang="en-GB" sz="1700" dirty="0" err="1" smtClean="0"/>
              <a:t>exista</a:t>
            </a:r>
            <a:r>
              <a:rPr lang="en-GB" sz="1700" dirty="0" smtClean="0"/>
              <a:t> </a:t>
            </a:r>
            <a:r>
              <a:rPr lang="en-GB" sz="1700" dirty="0" err="1" smtClean="0"/>
              <a:t>surse</a:t>
            </a:r>
            <a:r>
              <a:rPr lang="en-GB" sz="1700" dirty="0" smtClean="0"/>
              <a:t> </a:t>
            </a:r>
            <a:r>
              <a:rPr lang="en-GB" sz="1700" dirty="0" err="1" smtClean="0"/>
              <a:t>potentiale</a:t>
            </a:r>
            <a:r>
              <a:rPr lang="en-GB" sz="1700" dirty="0" smtClean="0"/>
              <a:t> de </a:t>
            </a:r>
            <a:r>
              <a:rPr lang="en-GB" sz="1700" dirty="0" err="1" smtClean="0"/>
              <a:t>finantare</a:t>
            </a:r>
            <a:r>
              <a:rPr lang="en-GB" sz="1700" dirty="0" smtClean="0"/>
              <a:t> de la </a:t>
            </a:r>
            <a:r>
              <a:rPr lang="en-GB" sz="1700" dirty="0" err="1" smtClean="0"/>
              <a:t>bugetul</a:t>
            </a:r>
            <a:r>
              <a:rPr lang="en-GB" sz="1700" dirty="0" smtClean="0"/>
              <a:t> de stat </a:t>
            </a:r>
            <a:r>
              <a:rPr lang="en-GB" sz="1700" dirty="0" err="1" smtClean="0"/>
              <a:t>sau</a:t>
            </a:r>
            <a:r>
              <a:rPr lang="en-GB" sz="1700" dirty="0" smtClean="0"/>
              <a:t> </a:t>
            </a:r>
            <a:r>
              <a:rPr lang="en-GB" sz="1700" dirty="0" err="1" smtClean="0"/>
              <a:t>europene</a:t>
            </a:r>
            <a:r>
              <a:rPr lang="ro-RO" sz="1700" dirty="0" smtClean="0"/>
              <a:t> (proiecte cu finanțare europeană/înfrățire/colaborare instituțională)</a:t>
            </a:r>
            <a:endParaRPr lang="en-US" sz="1700" dirty="0" smtClean="0"/>
          </a:p>
          <a:p>
            <a:pPr algn="just"/>
            <a:r>
              <a:rPr lang="en-GB" sz="1700" dirty="0" err="1" smtClean="0"/>
              <a:t>Solicitantul</a:t>
            </a:r>
            <a:r>
              <a:rPr lang="en-GB" sz="1700" dirty="0" smtClean="0"/>
              <a:t> </a:t>
            </a:r>
            <a:r>
              <a:rPr lang="en-GB" sz="1700" dirty="0" err="1" smtClean="0"/>
              <a:t>va</a:t>
            </a:r>
            <a:r>
              <a:rPr lang="en-GB" sz="1700" dirty="0" smtClean="0"/>
              <a:t> </a:t>
            </a:r>
            <a:r>
              <a:rPr lang="en-GB" sz="1700" dirty="0" err="1" smtClean="0"/>
              <a:t>incheia</a:t>
            </a:r>
            <a:r>
              <a:rPr lang="en-GB" sz="1700" dirty="0" smtClean="0"/>
              <a:t> in </a:t>
            </a:r>
            <a:r>
              <a:rPr lang="en-GB" sz="1700" dirty="0" err="1" smtClean="0"/>
              <a:t>perioada</a:t>
            </a:r>
            <a:r>
              <a:rPr lang="en-GB" sz="1700" dirty="0" smtClean="0"/>
              <a:t> de </a:t>
            </a:r>
            <a:r>
              <a:rPr lang="en-GB" sz="1700" dirty="0" err="1" smtClean="0"/>
              <a:t>sustenabilitate</a:t>
            </a:r>
            <a:r>
              <a:rPr lang="en-GB" sz="1700" dirty="0" smtClean="0"/>
              <a:t> a </a:t>
            </a:r>
            <a:r>
              <a:rPr lang="en-GB" sz="1700" dirty="0" err="1" smtClean="0"/>
              <a:t>proiectului</a:t>
            </a:r>
            <a:r>
              <a:rPr lang="en-GB" sz="1700" dirty="0" smtClean="0"/>
              <a:t> in </a:t>
            </a:r>
            <a:r>
              <a:rPr lang="en-GB" sz="1700" dirty="0" err="1" smtClean="0"/>
              <a:t>baza</a:t>
            </a:r>
            <a:r>
              <a:rPr lang="en-GB" sz="1700" dirty="0" smtClean="0"/>
              <a:t> </a:t>
            </a:r>
            <a:r>
              <a:rPr lang="en-GB" sz="1700" dirty="0" err="1" smtClean="0"/>
              <a:t>Principiului</a:t>
            </a:r>
            <a:r>
              <a:rPr lang="en-GB" sz="1700" dirty="0" smtClean="0"/>
              <a:t> </a:t>
            </a:r>
            <a:r>
              <a:rPr lang="en-GB" sz="1700" dirty="0" err="1" smtClean="0"/>
              <a:t>cooperarii</a:t>
            </a:r>
            <a:r>
              <a:rPr lang="en-GB" sz="1700" dirty="0" smtClean="0"/>
              <a:t> </a:t>
            </a:r>
            <a:r>
              <a:rPr lang="en-GB" sz="1700" dirty="0" err="1" smtClean="0"/>
              <a:t>institutionale</a:t>
            </a:r>
            <a:r>
              <a:rPr lang="en-GB" sz="1700" dirty="0" smtClean="0"/>
              <a:t> </a:t>
            </a:r>
            <a:r>
              <a:rPr lang="en-GB" sz="1700" dirty="0" err="1" smtClean="0"/>
              <a:t>pentru</a:t>
            </a:r>
            <a:r>
              <a:rPr lang="en-GB" sz="1700" dirty="0" smtClean="0"/>
              <a:t> </a:t>
            </a:r>
            <a:r>
              <a:rPr lang="en-GB" sz="1700" dirty="0" err="1" smtClean="0"/>
              <a:t>prevenirea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</a:t>
            </a:r>
            <a:r>
              <a:rPr lang="en-GB" sz="1700" dirty="0" err="1" smtClean="0"/>
              <a:t>combaterea</a:t>
            </a:r>
            <a:r>
              <a:rPr lang="en-GB" sz="1700" dirty="0" smtClean="0"/>
              <a:t> </a:t>
            </a:r>
            <a:r>
              <a:rPr lang="en-GB" sz="1700" dirty="0" err="1" smtClean="0"/>
              <a:t>coruptiei</a:t>
            </a:r>
            <a:r>
              <a:rPr lang="en-GB" sz="1700" dirty="0" smtClean="0"/>
              <a:t> - </a:t>
            </a:r>
            <a:r>
              <a:rPr lang="en-GB" sz="1700" dirty="0" err="1" smtClean="0"/>
              <a:t>parteneriate</a:t>
            </a:r>
            <a:r>
              <a:rPr lang="en-GB" sz="1700" dirty="0" smtClean="0"/>
              <a:t> cu </a:t>
            </a:r>
            <a:r>
              <a:rPr lang="en-GB" sz="1700" dirty="0" err="1" smtClean="0"/>
              <a:t>institutii</a:t>
            </a:r>
            <a:r>
              <a:rPr lang="en-GB" sz="1700" dirty="0" smtClean="0"/>
              <a:t> locale, </a:t>
            </a:r>
            <a:r>
              <a:rPr lang="en-GB" sz="1700" dirty="0" err="1" smtClean="0"/>
              <a:t>judetene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</a:t>
            </a:r>
            <a:r>
              <a:rPr lang="en-GB" sz="1700" dirty="0" err="1" smtClean="0"/>
              <a:t>centrale</a:t>
            </a:r>
            <a:r>
              <a:rPr lang="en-GB" sz="1700" dirty="0" smtClean="0"/>
              <a:t> </a:t>
            </a:r>
            <a:r>
              <a:rPr lang="en-GB" sz="1700" dirty="0" err="1" smtClean="0"/>
              <a:t>dar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cu </a:t>
            </a:r>
            <a:r>
              <a:rPr lang="en-GB" sz="1700" dirty="0" err="1" smtClean="0"/>
              <a:t>societatea</a:t>
            </a:r>
            <a:r>
              <a:rPr lang="en-GB" sz="1700" dirty="0" smtClean="0"/>
              <a:t> </a:t>
            </a:r>
            <a:r>
              <a:rPr lang="en-GB" sz="1700" dirty="0" err="1" smtClean="0"/>
              <a:t>civila</a:t>
            </a:r>
            <a:r>
              <a:rPr lang="en-GB" sz="1700" dirty="0" smtClean="0"/>
              <a:t>, in </a:t>
            </a:r>
            <a:r>
              <a:rPr lang="en-GB" sz="1700" dirty="0" err="1" smtClean="0"/>
              <a:t>acest</a:t>
            </a:r>
            <a:r>
              <a:rPr lang="en-GB" sz="1700" dirty="0" smtClean="0"/>
              <a:t> </a:t>
            </a:r>
            <a:r>
              <a:rPr lang="en-GB" sz="1700" dirty="0" err="1" smtClean="0"/>
              <a:t>scop</a:t>
            </a:r>
            <a:r>
              <a:rPr lang="en-GB" sz="1700" dirty="0" smtClean="0"/>
              <a:t>. </a:t>
            </a:r>
            <a:r>
              <a:rPr lang="en-GB" sz="1700" dirty="0" err="1" smtClean="0"/>
              <a:t>Astfel</a:t>
            </a:r>
            <a:r>
              <a:rPr lang="en-GB" sz="1700" dirty="0" smtClean="0"/>
              <a:t> </a:t>
            </a:r>
            <a:r>
              <a:rPr lang="en-GB" sz="1700" dirty="0" err="1" smtClean="0"/>
              <a:t>vor</a:t>
            </a:r>
            <a:r>
              <a:rPr lang="en-GB" sz="1700" dirty="0" smtClean="0"/>
              <a:t> </a:t>
            </a:r>
            <a:r>
              <a:rPr lang="en-GB" sz="1700" dirty="0" err="1" smtClean="0"/>
              <a:t>fi</a:t>
            </a:r>
            <a:r>
              <a:rPr lang="en-GB" sz="1700" dirty="0" smtClean="0"/>
              <a:t> </a:t>
            </a:r>
            <a:r>
              <a:rPr lang="en-GB" sz="1700" dirty="0" err="1" smtClean="0"/>
              <a:t>incheiate</a:t>
            </a:r>
            <a:r>
              <a:rPr lang="en-GB" sz="1700" dirty="0" smtClean="0"/>
              <a:t> 3 </a:t>
            </a:r>
            <a:r>
              <a:rPr lang="en-GB" sz="1700" dirty="0" err="1" smtClean="0"/>
              <a:t>acorduri</a:t>
            </a:r>
            <a:r>
              <a:rPr lang="en-GB" sz="1700" dirty="0" smtClean="0"/>
              <a:t> de </a:t>
            </a:r>
            <a:r>
              <a:rPr lang="en-GB" sz="1700" dirty="0" err="1" smtClean="0"/>
              <a:t>cooperare</a:t>
            </a:r>
            <a:r>
              <a:rPr lang="en-GB" sz="1700" dirty="0" smtClean="0"/>
              <a:t> cu </a:t>
            </a:r>
            <a:r>
              <a:rPr lang="en-GB" sz="1700" dirty="0" err="1" smtClean="0"/>
              <a:t>institutii</a:t>
            </a:r>
            <a:r>
              <a:rPr lang="en-GB" sz="1700" dirty="0" smtClean="0"/>
              <a:t> </a:t>
            </a:r>
            <a:r>
              <a:rPr lang="en-GB" sz="1700" dirty="0" err="1" smtClean="0"/>
              <a:t>similare</a:t>
            </a:r>
            <a:r>
              <a:rPr lang="en-GB" sz="1700" dirty="0" smtClean="0"/>
              <a:t> </a:t>
            </a:r>
            <a:r>
              <a:rPr lang="en-GB" sz="1700" dirty="0" err="1" smtClean="0"/>
              <a:t>sau</a:t>
            </a:r>
            <a:r>
              <a:rPr lang="en-GB" sz="1700" dirty="0" smtClean="0"/>
              <a:t> ONG-</a:t>
            </a:r>
            <a:r>
              <a:rPr lang="en-GB" sz="1700" dirty="0" err="1" smtClean="0"/>
              <a:t>uri</a:t>
            </a:r>
            <a:r>
              <a:rPr lang="en-GB" sz="1700" dirty="0" smtClean="0"/>
              <a:t> de </a:t>
            </a:r>
            <a:r>
              <a:rPr lang="en-GB" sz="1700" dirty="0" err="1" smtClean="0"/>
              <a:t>interes</a:t>
            </a:r>
            <a:r>
              <a:rPr lang="en-GB" sz="1700" dirty="0" smtClean="0"/>
              <a:t> public </a:t>
            </a:r>
            <a:r>
              <a:rPr lang="en-GB" sz="1700" dirty="0" err="1" smtClean="0"/>
              <a:t>sau</a:t>
            </a:r>
            <a:r>
              <a:rPr lang="en-GB" sz="1700" dirty="0" smtClean="0"/>
              <a:t> care au ca </a:t>
            </a:r>
            <a:r>
              <a:rPr lang="en-GB" sz="1700" dirty="0" err="1" smtClean="0"/>
              <a:t>obiect</a:t>
            </a:r>
            <a:r>
              <a:rPr lang="en-GB" sz="1700" dirty="0" smtClean="0"/>
              <a:t> de </a:t>
            </a:r>
            <a:r>
              <a:rPr lang="en-GB" sz="1700" dirty="0" err="1" smtClean="0"/>
              <a:t>activitate</a:t>
            </a:r>
            <a:r>
              <a:rPr lang="en-GB" sz="1700" dirty="0" smtClean="0"/>
              <a:t> </a:t>
            </a:r>
            <a:r>
              <a:rPr lang="en-GB" sz="1700" dirty="0" err="1" smtClean="0"/>
              <a:t>protectia</a:t>
            </a:r>
            <a:r>
              <a:rPr lang="en-GB" sz="1700" dirty="0" smtClean="0"/>
              <a:t> </a:t>
            </a:r>
            <a:r>
              <a:rPr lang="en-GB" sz="1700" dirty="0" err="1" smtClean="0"/>
              <a:t>drepturilor</a:t>
            </a:r>
            <a:r>
              <a:rPr lang="en-GB" sz="1700" dirty="0" smtClean="0"/>
              <a:t> </a:t>
            </a:r>
            <a:r>
              <a:rPr lang="en-GB" sz="1700" dirty="0" err="1" smtClean="0"/>
              <a:t>omului</a:t>
            </a:r>
            <a:r>
              <a:rPr lang="en-GB" sz="1700" dirty="0" smtClean="0"/>
              <a:t>.</a:t>
            </a:r>
            <a:endParaRPr lang="en-US" sz="1700" dirty="0" smtClean="0"/>
          </a:p>
          <a:p>
            <a:pPr algn="just"/>
            <a:r>
              <a:rPr lang="en-GB" sz="1700" dirty="0" err="1" smtClean="0"/>
              <a:t>Solicitantul</a:t>
            </a:r>
            <a:r>
              <a:rPr lang="en-GB" sz="1700" dirty="0" smtClean="0"/>
              <a:t> </a:t>
            </a:r>
            <a:r>
              <a:rPr lang="en-GB" sz="1700" dirty="0" err="1" smtClean="0"/>
              <a:t>va</a:t>
            </a:r>
            <a:r>
              <a:rPr lang="en-GB" sz="1700" dirty="0" smtClean="0"/>
              <a:t> </a:t>
            </a:r>
            <a:r>
              <a:rPr lang="en-GB" sz="1700" dirty="0" err="1" smtClean="0"/>
              <a:t>avea</a:t>
            </a:r>
            <a:r>
              <a:rPr lang="en-GB" sz="1700" dirty="0" smtClean="0"/>
              <a:t> tot </a:t>
            </a:r>
            <a:r>
              <a:rPr lang="en-GB" sz="1700" dirty="0" err="1" smtClean="0"/>
              <a:t>timpul</a:t>
            </a:r>
            <a:r>
              <a:rPr lang="en-GB" sz="1700" dirty="0" smtClean="0"/>
              <a:t> o </a:t>
            </a:r>
            <a:r>
              <a:rPr lang="en-GB" sz="1700" dirty="0" err="1" smtClean="0"/>
              <a:t>buna</a:t>
            </a:r>
            <a:r>
              <a:rPr lang="en-GB" sz="1700" dirty="0" smtClean="0"/>
              <a:t> </a:t>
            </a:r>
            <a:r>
              <a:rPr lang="en-GB" sz="1700" dirty="0" err="1" smtClean="0"/>
              <a:t>comunicare</a:t>
            </a:r>
            <a:r>
              <a:rPr lang="en-GB" sz="1700" dirty="0" smtClean="0"/>
              <a:t> cu </a:t>
            </a:r>
            <a:r>
              <a:rPr lang="en-GB" sz="1700" dirty="0" err="1" smtClean="0"/>
              <a:t>celalalte</a:t>
            </a:r>
            <a:r>
              <a:rPr lang="en-GB" sz="1700" dirty="0" smtClean="0"/>
              <a:t> </a:t>
            </a:r>
            <a:r>
              <a:rPr lang="en-GB" sz="1700" dirty="0" err="1" smtClean="0"/>
              <a:t>institutii</a:t>
            </a:r>
            <a:r>
              <a:rPr lang="en-GB" sz="1700" dirty="0" smtClean="0"/>
              <a:t> </a:t>
            </a:r>
            <a:r>
              <a:rPr lang="en-GB" sz="1700" dirty="0" err="1" smtClean="0"/>
              <a:t>centrale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locale </a:t>
            </a:r>
            <a:r>
              <a:rPr lang="en-GB" sz="1700" dirty="0" err="1" smtClean="0"/>
              <a:t>precum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cu </a:t>
            </a:r>
            <a:r>
              <a:rPr lang="en-GB" sz="1700" dirty="0" err="1" smtClean="0"/>
              <a:t>partenerii</a:t>
            </a:r>
            <a:r>
              <a:rPr lang="en-GB" sz="1700" dirty="0" smtClean="0"/>
              <a:t> </a:t>
            </a:r>
            <a:r>
              <a:rPr lang="en-GB" sz="1700" dirty="0" err="1" smtClean="0"/>
              <a:t>sociali</a:t>
            </a:r>
            <a:r>
              <a:rPr lang="en-GB" sz="1700" dirty="0" smtClean="0"/>
              <a:t> </a:t>
            </a:r>
            <a:r>
              <a:rPr lang="en-GB" sz="1700" dirty="0" err="1" smtClean="0"/>
              <a:t>carora</a:t>
            </a:r>
            <a:r>
              <a:rPr lang="en-GB" sz="1700" dirty="0" smtClean="0"/>
              <a:t> le </a:t>
            </a:r>
            <a:r>
              <a:rPr lang="en-GB" sz="1700" dirty="0" err="1" smtClean="0"/>
              <a:t>va</a:t>
            </a:r>
            <a:r>
              <a:rPr lang="en-GB" sz="1700" dirty="0" smtClean="0"/>
              <a:t> </a:t>
            </a:r>
            <a:r>
              <a:rPr lang="en-GB" sz="1700" dirty="0" err="1" smtClean="0"/>
              <a:t>prezenta</a:t>
            </a:r>
            <a:r>
              <a:rPr lang="en-GB" sz="1700" dirty="0" smtClean="0"/>
              <a:t> </a:t>
            </a:r>
            <a:r>
              <a:rPr lang="en-GB" sz="1700" dirty="0" err="1" smtClean="0"/>
              <a:t>rezultatele</a:t>
            </a:r>
            <a:r>
              <a:rPr lang="en-GB" sz="1700" dirty="0" smtClean="0"/>
              <a:t> </a:t>
            </a:r>
            <a:r>
              <a:rPr lang="en-GB" sz="1700" dirty="0" err="1" smtClean="0"/>
              <a:t>obtinute</a:t>
            </a:r>
            <a:r>
              <a:rPr lang="en-GB" sz="1700" dirty="0" smtClean="0"/>
              <a:t> </a:t>
            </a:r>
            <a:r>
              <a:rPr lang="en-GB" sz="1700" dirty="0" err="1" smtClean="0"/>
              <a:t>prin</a:t>
            </a:r>
            <a:r>
              <a:rPr lang="en-GB" sz="1700" dirty="0" smtClean="0"/>
              <a:t> </a:t>
            </a:r>
            <a:r>
              <a:rPr lang="en-GB" sz="1700" dirty="0" err="1" smtClean="0"/>
              <a:t>intermediul</a:t>
            </a:r>
            <a:r>
              <a:rPr lang="en-GB" sz="1700" dirty="0" smtClean="0"/>
              <a:t> </a:t>
            </a:r>
            <a:r>
              <a:rPr lang="en-GB" sz="1700" dirty="0" err="1" smtClean="0"/>
              <a:t>proiectului</a:t>
            </a:r>
            <a:r>
              <a:rPr lang="en-GB" sz="1700" dirty="0" smtClean="0"/>
              <a:t> </a:t>
            </a:r>
            <a:r>
              <a:rPr lang="en-GB" sz="1700" dirty="0" err="1" smtClean="0"/>
              <a:t>si</a:t>
            </a:r>
            <a:r>
              <a:rPr lang="en-GB" sz="1700" dirty="0" smtClean="0"/>
              <a:t> le </a:t>
            </a:r>
            <a:r>
              <a:rPr lang="en-GB" sz="1700" dirty="0" err="1" smtClean="0"/>
              <a:t>va</a:t>
            </a:r>
            <a:r>
              <a:rPr lang="en-GB" sz="1700" dirty="0" smtClean="0"/>
              <a:t> </a:t>
            </a:r>
            <a:r>
              <a:rPr lang="en-GB" sz="1700" dirty="0" err="1" smtClean="0"/>
              <a:t>oferi</a:t>
            </a:r>
            <a:r>
              <a:rPr lang="en-GB" sz="1700" dirty="0" smtClean="0"/>
              <a:t> </a:t>
            </a:r>
            <a:r>
              <a:rPr lang="en-GB" sz="1700" dirty="0" err="1" smtClean="0"/>
              <a:t>ghidul</a:t>
            </a:r>
            <a:r>
              <a:rPr lang="en-GB" sz="1700" dirty="0" smtClean="0"/>
              <a:t> de </a:t>
            </a:r>
            <a:r>
              <a:rPr lang="en-GB" sz="1700" dirty="0" err="1" smtClean="0"/>
              <a:t>bune</a:t>
            </a:r>
            <a:r>
              <a:rPr lang="en-GB" sz="1700" dirty="0" smtClean="0"/>
              <a:t> </a:t>
            </a:r>
            <a:r>
              <a:rPr lang="en-GB" sz="1700" dirty="0" err="1" smtClean="0"/>
              <a:t>practici</a:t>
            </a:r>
            <a:r>
              <a:rPr lang="en-GB" sz="1700" dirty="0" smtClean="0"/>
              <a:t> </a:t>
            </a:r>
            <a:r>
              <a:rPr lang="en-GB" sz="1700" dirty="0" err="1" smtClean="0"/>
              <a:t>pentru</a:t>
            </a:r>
            <a:r>
              <a:rPr lang="en-GB" sz="1700" dirty="0" smtClean="0"/>
              <a:t> a-l </a:t>
            </a:r>
            <a:r>
              <a:rPr lang="en-GB" sz="1700" dirty="0" err="1" smtClean="0"/>
              <a:t>utiliza</a:t>
            </a:r>
            <a:r>
              <a:rPr lang="en-GB" sz="1700" dirty="0" smtClean="0"/>
              <a:t>.</a:t>
            </a:r>
            <a:endParaRPr lang="ro-RO" sz="1700" dirty="0" smtClean="0"/>
          </a:p>
          <a:p>
            <a:pPr algn="just"/>
            <a:endParaRPr lang="ro-RO" sz="1700" dirty="0" smtClean="0"/>
          </a:p>
          <a:p>
            <a:pPr algn="just"/>
            <a:endParaRPr lang="en-US" sz="1700" dirty="0" smtClean="0"/>
          </a:p>
          <a:p>
            <a:endParaRPr lang="en-US" sz="1600" dirty="0" smtClean="0"/>
          </a:p>
          <a:p>
            <a:endParaRPr lang="ro-RO" sz="16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67548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568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o-RO" dirty="0" smtClean="0"/>
              <a:t>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6672"/>
            <a:ext cx="7712836" cy="73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ubstituent conținut 2"/>
          <p:cNvSpPr txBox="1">
            <a:spLocks/>
          </p:cNvSpPr>
          <p:nvPr/>
        </p:nvSpPr>
        <p:spPr>
          <a:xfrm>
            <a:off x="457200" y="1214422"/>
            <a:ext cx="8329642" cy="52149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Sustenabilitatea</a:t>
            </a:r>
            <a:r>
              <a:rPr kumimoji="0" lang="en-GB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GB" sz="20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Valorificarea</a:t>
            </a:r>
            <a:r>
              <a:rPr kumimoji="0" lang="en-GB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rezultatelor</a:t>
            </a:r>
            <a:r>
              <a:rPr kumimoji="0" lang="ro-RO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continuare</a:t>
            </a:r>
            <a:endParaRPr kumimoji="0" lang="en-US" sz="20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o-RO" sz="20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ro-RO" sz="2000" dirty="0" smtClean="0"/>
              <a:t>-  </a:t>
            </a:r>
            <a:r>
              <a:rPr lang="ro-RO" sz="2400" dirty="0" smtClean="0"/>
              <a:t>Implicarea grupului de 28 de persoane în activități pe proiecte finanțate din bugetul local și fonduri europene.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o-R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o-RO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Grupul de 28 de persoane va participa </a:t>
            </a:r>
            <a:r>
              <a:rPr kumimoji="0" lang="ro-R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 activități comune</a:t>
            </a:r>
            <a:r>
              <a:rPr kumimoji="0" lang="ro-RO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colaborare în cadrul proiectului aprobat spre finanțare în luna iulie 2019 , în cadrul </a:t>
            </a:r>
            <a:r>
              <a:rPr kumimoji="0" lang="ro-RO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Programului Europa pentru Cetățeni.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o-RO" sz="2400" b="1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o-RO" sz="2400" b="1" i="1" dirty="0" smtClean="0"/>
              <a:t>- </a:t>
            </a:r>
            <a:r>
              <a:rPr lang="ro-RO" sz="2400" b="1" i="1" baseline="0" dirty="0" smtClean="0"/>
              <a:t>Vor fi semnate</a:t>
            </a:r>
            <a:r>
              <a:rPr lang="ro-RO" sz="2400" b="1" i="1" dirty="0" smtClean="0"/>
              <a:t> 3 acorduri de parteneriat, cu 3 ONG-uri și vor fi distribuite și </a:t>
            </a:r>
            <a:r>
              <a:rPr lang="ro-RO" sz="2400" b="1" i="1" dirty="0" err="1" smtClean="0"/>
              <a:t>disemnite</a:t>
            </a:r>
            <a:r>
              <a:rPr lang="ro-RO" sz="2400" b="1" i="1" dirty="0" smtClean="0"/>
              <a:t> Procedura și Ghidul elaborate în cadrul proiectului.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o-RO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o-RO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vi-VN" dirty="0" smtClean="0"/>
              <a:t>     </a:t>
            </a:r>
            <a:r>
              <a:rPr lang="ro-RO" dirty="0" smtClean="0"/>
              <a:t>1.</a:t>
            </a:r>
            <a:r>
              <a:rPr lang="vi-VN" dirty="0" smtClean="0"/>
              <a:t>  Relativitatea se aplică la fizică, nu la </a:t>
            </a:r>
            <a:r>
              <a:rPr lang="vi-VN" b="1" u="sng" dirty="0" smtClean="0"/>
              <a:t>etică</a:t>
            </a:r>
            <a:r>
              <a:rPr lang="vi-VN" dirty="0" smtClean="0"/>
              <a:t>. – </a:t>
            </a:r>
            <a:r>
              <a:rPr lang="vi-VN" i="1" dirty="0" smtClean="0"/>
              <a:t>ALBERT EINSTEIN – Premiul Nobel – Fizică – 1921 - A fost autorul </a:t>
            </a:r>
            <a:r>
              <a:rPr lang="ro-RO" b="1" i="1" u="sng" dirty="0" smtClean="0">
                <a:solidFill>
                  <a:schemeClr val="tx2"/>
                </a:solidFill>
              </a:rPr>
              <a:t>T</a:t>
            </a:r>
            <a:r>
              <a:rPr lang="vi-VN" b="1" i="1" u="sng" dirty="0" smtClean="0">
                <a:solidFill>
                  <a:schemeClr val="tx2"/>
                </a:solidFill>
                <a:hlinkClick r:id="rId2"/>
              </a:rPr>
              <a:t>eoriei relativității</a:t>
            </a:r>
            <a:r>
              <a:rPr lang="vi-VN" b="1" i="1" dirty="0" smtClean="0"/>
              <a:t> </a:t>
            </a:r>
            <a:r>
              <a:rPr lang="vi-VN" i="1" dirty="0" smtClean="0"/>
              <a:t>– decedat la 76 de ani</a:t>
            </a:r>
            <a:endParaRPr lang="vi-VN" dirty="0" smtClean="0"/>
          </a:p>
          <a:p>
            <a:pPr algn="just">
              <a:buNone/>
            </a:pPr>
            <a:r>
              <a:rPr lang="vi-VN" dirty="0" smtClean="0"/>
              <a:t> </a:t>
            </a:r>
          </a:p>
          <a:p>
            <a:pPr algn="just"/>
            <a:r>
              <a:rPr lang="vi-VN" i="1" dirty="0" smtClean="0"/>
              <a:t>2.</a:t>
            </a:r>
            <a:r>
              <a:rPr lang="vi-VN" dirty="0" smtClean="0"/>
              <a:t>                "Un om fără </a:t>
            </a:r>
            <a:r>
              <a:rPr lang="vi-VN" b="1" u="sng" dirty="0" smtClean="0"/>
              <a:t>etică </a:t>
            </a:r>
            <a:r>
              <a:rPr lang="vi-VN" dirty="0" smtClean="0"/>
              <a:t>este un animal sălbatic lăsat liber in lume." </a:t>
            </a:r>
            <a:r>
              <a:rPr lang="vi-VN" i="1" dirty="0" smtClean="0"/>
              <a:t>Albert Camus. - Premiul Nobel –Literatură – 1957 - decedat la 46 de ani</a:t>
            </a:r>
            <a:endParaRPr lang="vi-VN" dirty="0" smtClean="0"/>
          </a:p>
          <a:p>
            <a:pPr algn="just"/>
            <a:endParaRPr lang="vi-VN" dirty="0" smtClean="0"/>
          </a:p>
          <a:p>
            <a:pPr algn="just">
              <a:buNone/>
            </a:pPr>
            <a:r>
              <a:rPr lang="vi-VN" i="1" dirty="0" smtClean="0"/>
              <a:t> </a:t>
            </a:r>
            <a:endParaRPr lang="vi-VN" dirty="0" smtClean="0"/>
          </a:p>
          <a:p>
            <a:pPr algn="just"/>
            <a:r>
              <a:rPr lang="vi-VN" i="1" dirty="0" smtClean="0"/>
              <a:t>3.</a:t>
            </a:r>
            <a:r>
              <a:rPr lang="vi-VN" dirty="0" smtClean="0"/>
              <a:t>                 Remuşcarea este forma </a:t>
            </a:r>
            <a:r>
              <a:rPr lang="vi-VN" b="1" u="sng" dirty="0" smtClean="0"/>
              <a:t>etică</a:t>
            </a:r>
            <a:r>
              <a:rPr lang="vi-VN" dirty="0" smtClean="0"/>
              <a:t> a regretului. – </a:t>
            </a:r>
            <a:r>
              <a:rPr lang="vi-VN" i="1" dirty="0" smtClean="0"/>
              <a:t>EMIL CIORAN- AMURGUL GÂNDURILOR – Premiul Rivarol în 1950 (ulterior a refuzat toate premiile care i-au fost acordate) – decedat la 84 de ani.</a:t>
            </a:r>
            <a:endParaRPr lang="vi-VN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7" y="603182"/>
            <a:ext cx="7143800" cy="68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7611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reptunghi 3"/>
          <p:cNvSpPr/>
          <p:nvPr/>
        </p:nvSpPr>
        <p:spPr>
          <a:xfrm>
            <a:off x="1314938" y="1700808"/>
            <a:ext cx="6328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V</a:t>
            </a:r>
            <a:r>
              <a:rPr lang="ro-RO" sz="2400" dirty="0"/>
              <a:t>ă mulțumim</a:t>
            </a:r>
            <a:r>
              <a:rPr lang="ro-RO" sz="2400" dirty="0" smtClean="0"/>
              <a:t>!</a:t>
            </a:r>
          </a:p>
          <a:p>
            <a:endParaRPr lang="ro-RO" sz="2400" dirty="0"/>
          </a:p>
          <a:p>
            <a:endParaRPr lang="ro-RO" sz="2400" dirty="0"/>
          </a:p>
          <a:p>
            <a:r>
              <a:rPr lang="ro-RO" sz="2400" dirty="0"/>
              <a:t>Echipa de proiect</a:t>
            </a:r>
            <a:r>
              <a:rPr lang="en-US" sz="2400" dirty="0"/>
              <a:t>: </a:t>
            </a:r>
            <a:endParaRPr lang="ro-RO" sz="2400" dirty="0" smtClean="0"/>
          </a:p>
          <a:p>
            <a:r>
              <a:rPr lang="en-US" sz="2400" i="1" dirty="0" smtClean="0"/>
              <a:t>MUNTEANU </a:t>
            </a:r>
            <a:r>
              <a:rPr lang="en-US" sz="2400" i="1" dirty="0"/>
              <a:t>MONICA, </a:t>
            </a:r>
            <a:endParaRPr lang="ro-RO" sz="2400" i="1" dirty="0" smtClean="0"/>
          </a:p>
          <a:p>
            <a:r>
              <a:rPr lang="en-US" sz="2400" i="1" dirty="0" smtClean="0"/>
              <a:t>HLU</a:t>
            </a:r>
            <a:r>
              <a:rPr lang="ro-RO" sz="2400" i="1" dirty="0"/>
              <a:t>ȘCU AURICA ANGELA</a:t>
            </a:r>
            <a:r>
              <a:rPr lang="ro-RO" sz="2400" i="1" dirty="0" smtClean="0"/>
              <a:t>,</a:t>
            </a:r>
          </a:p>
          <a:p>
            <a:r>
              <a:rPr lang="ro-RO" sz="2400" i="1" dirty="0" smtClean="0"/>
              <a:t>BRĂNIȘTEANU BIANCA</a:t>
            </a:r>
            <a:r>
              <a:rPr lang="en-US" sz="2400" i="1" dirty="0" smtClean="0"/>
              <a:t> MIHAELA</a:t>
            </a:r>
            <a:r>
              <a:rPr lang="ro-RO" sz="2400" i="1" dirty="0" smtClean="0"/>
              <a:t> ,</a:t>
            </a:r>
          </a:p>
          <a:p>
            <a:r>
              <a:rPr lang="ro-RO" sz="2400" i="1" dirty="0" smtClean="0"/>
              <a:t>IORDACHE OANA</a:t>
            </a:r>
          </a:p>
          <a:p>
            <a:endParaRPr lang="ro-RO" sz="2400" dirty="0" smtClean="0"/>
          </a:p>
          <a:p>
            <a:r>
              <a:rPr lang="ro-RO" sz="2400" dirty="0" smtClean="0"/>
              <a:t>În colaborare cu </a:t>
            </a:r>
            <a:r>
              <a:rPr lang="en-US" sz="2400" dirty="0" smtClean="0"/>
              <a:t>:</a:t>
            </a:r>
          </a:p>
          <a:p>
            <a:r>
              <a:rPr lang="ro-RO" sz="2400" dirty="0" smtClean="0"/>
              <a:t> Întregul colectiv al primăriei municipiului Vulcan</a:t>
            </a:r>
            <a:endParaRPr lang="ro-RO" sz="2400" dirty="0"/>
          </a:p>
        </p:txBody>
      </p:sp>
    </p:spTree>
    <p:extLst>
      <p:ext uri="{BB962C8B-B14F-4D97-AF65-F5344CB8AC3E}">
        <p14:creationId xmlns="" xmlns:p14="http://schemas.microsoft.com/office/powerpoint/2010/main" val="25791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86742" cy="1428760"/>
          </a:xfrm>
        </p:spPr>
        <p:txBody>
          <a:bodyPr>
            <a:normAutofit/>
          </a:bodyPr>
          <a:lstStyle/>
          <a:p>
            <a:r>
              <a:rPr lang="ro-RO" sz="2800" b="1" i="1" dirty="0" smtClean="0"/>
              <a:t>Proiectul este finanțat prin </a:t>
            </a:r>
            <a:r>
              <a:rPr lang="ro-RO" sz="2800" b="1" i="1" u="sng" dirty="0" smtClean="0">
                <a:solidFill>
                  <a:srgbClr val="0070C0"/>
                </a:solidFill>
              </a:rPr>
              <a:t>FSE- FONDUL SOCIAL EUROPEAN - POCA 2014-2020</a:t>
            </a:r>
            <a:br>
              <a:rPr lang="ro-RO" sz="2800" b="1" i="1" u="sng" dirty="0" smtClean="0">
                <a:solidFill>
                  <a:srgbClr val="0070C0"/>
                </a:solidFill>
              </a:rPr>
            </a:br>
            <a:r>
              <a:rPr lang="ro-RO" sz="2800" b="1" i="1" u="sng" dirty="0" smtClean="0">
                <a:solidFill>
                  <a:srgbClr val="0070C0"/>
                </a:solidFill>
              </a:rPr>
              <a:t>- Program Operațional Capacitate Administrativă </a:t>
            </a:r>
            <a:endParaRPr lang="en-US" sz="2800" b="1" i="1" u="sng" dirty="0">
              <a:solidFill>
                <a:srgbClr val="0070C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340237"/>
          </a:xfrm>
        </p:spPr>
        <p:txBody>
          <a:bodyPr>
            <a:normAutofit/>
          </a:bodyPr>
          <a:lstStyle/>
          <a:p>
            <a:pPr algn="just"/>
            <a:r>
              <a:rPr lang="ro-RO" sz="2200" b="1" dirty="0" smtClean="0"/>
              <a:t> Cererea de proiecte - </a:t>
            </a:r>
            <a:r>
              <a:rPr lang="vi-VN" sz="2200" b="1" dirty="0" smtClean="0"/>
              <a:t>CP1/2017</a:t>
            </a:r>
            <a:r>
              <a:rPr lang="vi-VN" sz="2200" dirty="0" smtClean="0"/>
              <a:t> - Sprijinirea măsurilor referitoare</a:t>
            </a:r>
            <a:r>
              <a:rPr lang="ro-RO" sz="2200" dirty="0" smtClean="0"/>
              <a:t> </a:t>
            </a:r>
            <a:r>
              <a:rPr lang="vi-VN" sz="2200" dirty="0" smtClean="0"/>
              <a:t>la prevenirea corupţiei la nivelul autorităţilor</a:t>
            </a:r>
            <a:r>
              <a:rPr lang="ro-RO" sz="2200" dirty="0" smtClean="0"/>
              <a:t> </a:t>
            </a:r>
            <a:r>
              <a:rPr lang="vi-VN" sz="2200" dirty="0" smtClean="0"/>
              <a:t>şi instituţiilor publice locale din regiunile</a:t>
            </a:r>
            <a:r>
              <a:rPr lang="ro-RO" sz="2200" dirty="0" smtClean="0"/>
              <a:t> </a:t>
            </a:r>
            <a:r>
              <a:rPr lang="vi-VN" sz="2200" dirty="0" smtClean="0"/>
              <a:t>mai puţin dezvoltate</a:t>
            </a:r>
          </a:p>
          <a:p>
            <a:pPr algn="just"/>
            <a:r>
              <a:rPr lang="vi-VN" sz="2200" b="1" dirty="0" smtClean="0"/>
              <a:t>Axa Prioritară</a:t>
            </a:r>
            <a:r>
              <a:rPr lang="ro-RO" sz="2200" b="1" dirty="0" smtClean="0"/>
              <a:t> - </a:t>
            </a:r>
            <a:r>
              <a:rPr lang="vi-VN" sz="2200" dirty="0" smtClean="0"/>
              <a:t>Administraţie publică şi sistem judiciar</a:t>
            </a:r>
            <a:r>
              <a:rPr lang="ro-RO" sz="2200" dirty="0" smtClean="0"/>
              <a:t> </a:t>
            </a:r>
            <a:r>
              <a:rPr lang="vi-VN" sz="2200" dirty="0" smtClean="0"/>
              <a:t>accesibile şi transparente</a:t>
            </a:r>
          </a:p>
          <a:p>
            <a:pPr algn="just"/>
            <a:r>
              <a:rPr lang="vi-VN" sz="2200" b="1" dirty="0" smtClean="0"/>
              <a:t>Operaţiunea</a:t>
            </a:r>
            <a:r>
              <a:rPr lang="vi-VN" sz="2200" dirty="0" smtClean="0"/>
              <a:t> </a:t>
            </a:r>
            <a:r>
              <a:rPr lang="ro-RO" sz="2200" dirty="0" smtClean="0"/>
              <a:t>- </a:t>
            </a:r>
            <a:r>
              <a:rPr lang="vi-VN" sz="2200" dirty="0" smtClean="0"/>
              <a:t>Creşterea transparenţei, eticii şi integrităţii</a:t>
            </a:r>
          </a:p>
          <a:p>
            <a:pPr algn="just"/>
            <a:r>
              <a:rPr lang="vi-VN" sz="2200" dirty="0" smtClean="0"/>
              <a:t>încadrul autorităţilor şi instituţiilor publice</a:t>
            </a:r>
            <a:endParaRPr lang="ro-RO" sz="2200" dirty="0" smtClean="0"/>
          </a:p>
          <a:p>
            <a:pPr algn="just">
              <a:buNone/>
            </a:pPr>
            <a:r>
              <a:rPr lang="ro-RO" sz="2200" b="1" dirty="0" smtClean="0"/>
              <a:t>      </a:t>
            </a:r>
            <a:r>
              <a:rPr lang="ro-RO" sz="2200" b="1" i="1" u="sng" dirty="0" smtClean="0">
                <a:solidFill>
                  <a:srgbClr val="0070C0"/>
                </a:solidFill>
              </a:rPr>
              <a:t>Obiectivul general al proiectului </a:t>
            </a:r>
            <a:r>
              <a:rPr lang="ro-RO" sz="2200" dirty="0" smtClean="0"/>
              <a:t>– creșterea transparenței actului administrativ prin implementarea de mecanisme și măsuri de prevenire a fenomenului de corupție, precum și pregătirea personalului din instituțiile publice în acest sens.</a:t>
            </a:r>
          </a:p>
          <a:p>
            <a:endParaRPr lang="ro-RO" dirty="0" smtClean="0"/>
          </a:p>
          <a:p>
            <a:endParaRPr lang="en-US" dirty="0"/>
          </a:p>
        </p:txBody>
      </p:sp>
    </p:spTree>
  </p:cSld>
  <p:clrMapOvr>
    <a:masterClrMapping/>
  </p:clrMapOvr>
  <p:transition>
    <p:sndAc>
      <p:stSnd>
        <p:snd r:embed="rId2" name="wind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800" b="1" dirty="0" smtClean="0"/>
              <a:t>Valoarea totală a acestui proiect este de </a:t>
            </a:r>
            <a:r>
              <a:rPr lang="ro-RO" sz="2800" b="1" u="sng" dirty="0" smtClean="0"/>
              <a:t>285.567,60 lei,</a:t>
            </a:r>
            <a:r>
              <a:rPr lang="ro-RO" sz="2800" dirty="0" smtClean="0"/>
              <a:t> din care valoare totală eligibilă a proiectului este de 285.567,60 lei, valoarea neeligibilă este de 0 lei, asistență financiară nerambursabilă este în valoare de 279.856,24 lei, valoare finanțată din FSE (</a:t>
            </a:r>
            <a:r>
              <a:rPr lang="ro-RO" sz="2800" b="1" dirty="0" smtClean="0"/>
              <a:t>Fondul Social European</a:t>
            </a:r>
            <a:r>
              <a:rPr lang="ro-RO" sz="2800" dirty="0" smtClean="0"/>
              <a:t>) </a:t>
            </a:r>
            <a:r>
              <a:rPr lang="ro-RO" sz="2800" b="1" dirty="0" smtClean="0">
                <a:solidFill>
                  <a:srgbClr val="0070C0"/>
                </a:solidFill>
              </a:rPr>
              <a:t>242.732,46 lei (85%)</a:t>
            </a:r>
            <a:r>
              <a:rPr lang="ro-RO" sz="2800" dirty="0" smtClean="0"/>
              <a:t>, valoarea finanțată de la </a:t>
            </a:r>
            <a:r>
              <a:rPr lang="ro-RO" sz="2800" b="1" dirty="0" smtClean="0"/>
              <a:t>bugetul de stat este de </a:t>
            </a:r>
            <a:r>
              <a:rPr lang="ro-RO" sz="2800" b="1" dirty="0" smtClean="0">
                <a:solidFill>
                  <a:srgbClr val="0070C0"/>
                </a:solidFill>
              </a:rPr>
              <a:t>37.123,78 (13%)lei </a:t>
            </a:r>
            <a:r>
              <a:rPr lang="ro-RO" sz="2800" dirty="0" smtClean="0"/>
              <a:t>iar </a:t>
            </a:r>
            <a:r>
              <a:rPr lang="ro-RO" sz="2800" b="1" dirty="0" smtClean="0"/>
              <a:t>contribuția solicitantului este de </a:t>
            </a:r>
            <a:r>
              <a:rPr lang="ro-RO" sz="2800" b="1" dirty="0" smtClean="0">
                <a:solidFill>
                  <a:srgbClr val="0070C0"/>
                </a:solidFill>
              </a:rPr>
              <a:t>5.711,36 (2%) lei.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428604"/>
            <a:ext cx="7796219" cy="80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00034" y="1428736"/>
            <a:ext cx="8186766" cy="4697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sz="2000" dirty="0" smtClean="0">
                <a:solidFill>
                  <a:srgbClr val="0070C0"/>
                </a:solidFill>
              </a:rPr>
              <a:t> </a:t>
            </a:r>
            <a:r>
              <a:rPr lang="ro-RO" sz="1800" b="1" i="1" u="sng" dirty="0" smtClean="0">
                <a:solidFill>
                  <a:srgbClr val="0070C0"/>
                </a:solidFill>
              </a:rPr>
              <a:t>Rezultatele </a:t>
            </a:r>
            <a:r>
              <a:rPr lang="ro-RO" sz="1800" b="1" i="1" u="sng" dirty="0" smtClean="0"/>
              <a:t>obținute în urma implementării proiectului:</a:t>
            </a:r>
          </a:p>
          <a:p>
            <a:pPr marL="0" indent="0">
              <a:buFontTx/>
              <a:buChar char="-"/>
            </a:pPr>
            <a:r>
              <a:rPr lang="ro-RO" sz="1800" dirty="0" smtClean="0"/>
              <a:t>S-a elaborat o </a:t>
            </a:r>
            <a:r>
              <a:rPr lang="ro-RO" sz="1800" b="1" dirty="0" smtClean="0"/>
              <a:t>procedură internă anticorupție</a:t>
            </a:r>
          </a:p>
          <a:p>
            <a:pPr marL="0" indent="0">
              <a:buFontTx/>
              <a:buChar char="-"/>
            </a:pPr>
            <a:r>
              <a:rPr lang="ro-RO" sz="1800" dirty="0" smtClean="0"/>
              <a:t>S-a elaborat </a:t>
            </a:r>
            <a:r>
              <a:rPr lang="ro-RO" sz="1800" b="1" dirty="0" smtClean="0"/>
              <a:t>un ghid de bune practici</a:t>
            </a:r>
            <a:r>
              <a:rPr lang="ro-RO" sz="1800" dirty="0" smtClean="0"/>
              <a:t> privind transparența în administrația publică</a:t>
            </a:r>
          </a:p>
          <a:p>
            <a:pPr marL="0" indent="0">
              <a:buFontTx/>
              <a:buChar char="-"/>
            </a:pPr>
            <a:endParaRPr lang="ro-RO" sz="1800" dirty="0" smtClean="0"/>
          </a:p>
          <a:p>
            <a:pPr marL="0" indent="0">
              <a:buNone/>
            </a:pPr>
            <a:r>
              <a:rPr lang="vi-VN" sz="1800" i="1" dirty="0" smtClean="0">
                <a:solidFill>
                  <a:srgbClr val="0070C0"/>
                </a:solidFill>
              </a:rPr>
              <a:t>http://www.e-vulcan.ro/portal/hunedoara/vulcan/portal.nsf/AllByUNID/Un-plus-de-transparență-etică-și-integritate-00005802?OpenDocument</a:t>
            </a:r>
            <a:endParaRPr lang="ro-RO" sz="18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o-RO" sz="1800" dirty="0" smtClean="0"/>
          </a:p>
          <a:p>
            <a:pPr marL="0" indent="0">
              <a:buNone/>
            </a:pPr>
            <a:r>
              <a:rPr lang="ro-RO" sz="1800" b="1" dirty="0" smtClean="0"/>
              <a:t>- 12 Martie 2019 a fost organizata </a:t>
            </a:r>
            <a:r>
              <a:rPr lang="ro-RO" sz="1800" b="1" u="sng" dirty="0" smtClean="0"/>
              <a:t>campania</a:t>
            </a:r>
            <a:r>
              <a:rPr lang="ro-RO" sz="1800" b="1" dirty="0" smtClean="0"/>
              <a:t> de conștientizare</a:t>
            </a:r>
          </a:p>
          <a:p>
            <a:pPr marL="0" indent="0">
              <a:buFontTx/>
              <a:buChar char="-"/>
            </a:pPr>
            <a:r>
              <a:rPr lang="ro-RO" sz="1800" b="1" dirty="0" smtClean="0"/>
              <a:t>16 Aprilie 2019 – </a:t>
            </a:r>
            <a:r>
              <a:rPr lang="ro-RO" sz="1800" b="1" u="sng" dirty="0" smtClean="0"/>
              <a:t>workshop </a:t>
            </a:r>
            <a:r>
              <a:rPr lang="ro-RO" sz="1800" b="1" dirty="0" smtClean="0"/>
              <a:t>cu tema </a:t>
            </a:r>
            <a:r>
              <a:rPr lang="ro-RO" sz="1800" b="1" i="1" dirty="0" smtClean="0"/>
              <a:t>"Riscurile corupţiei si prevenirea faptelor de corupţie”</a:t>
            </a:r>
          </a:p>
          <a:p>
            <a:pPr marL="0" indent="0">
              <a:buFontTx/>
              <a:buChar char="-"/>
            </a:pPr>
            <a:endParaRPr lang="ro-RO" sz="1800" b="1" i="1" dirty="0" smtClean="0"/>
          </a:p>
          <a:p>
            <a:pPr marL="0" indent="0">
              <a:buFontTx/>
              <a:buChar char="-"/>
            </a:pPr>
            <a:r>
              <a:rPr lang="ro-RO" sz="1800" b="1" dirty="0" smtClean="0"/>
              <a:t>13-20 mai 2019 </a:t>
            </a:r>
            <a:r>
              <a:rPr lang="ro-RO" sz="1800" b="1" i="1" dirty="0" smtClean="0"/>
              <a:t>Curs  acreditat Expert prevenire si combatere a corupției  </a:t>
            </a:r>
            <a:r>
              <a:rPr lang="ro-RO" sz="1800" b="1" dirty="0" smtClean="0"/>
              <a:t>și 2 serii de Curs – </a:t>
            </a:r>
            <a:r>
              <a:rPr lang="ro-RO" sz="1800" b="1" i="1" dirty="0" smtClean="0"/>
              <a:t>Managementul eficient al sistemului anticorupție </a:t>
            </a:r>
            <a:r>
              <a:rPr lang="ro-RO" sz="1800" b="1" dirty="0" smtClean="0"/>
              <a:t>- organizate în perioada 5-7 iunie și 12-14 iunie 2019 finalizate cu Diplomă de participare . Un grup țintă de 28 de persoane</a:t>
            </a:r>
            <a:r>
              <a:rPr lang="ro-RO" sz="1800" dirty="0" smtClean="0"/>
              <a:t> (primar, viceprimar, consilieri locali și funcționari publici din departamente diferite ale primărie au participat la cursuri)</a:t>
            </a:r>
            <a:endParaRPr lang="ro-RO" sz="1800" i="1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05" y="620686"/>
            <a:ext cx="8424699" cy="80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2839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o-RO" b="1" dirty="0" smtClean="0"/>
              <a:t>PROCEDURA DE SISTEM PRIVIND ETICA, INTEGRITATEA ȘI ANTICORUPȚIA </a:t>
            </a:r>
          </a:p>
          <a:p>
            <a:pPr algn="ctr">
              <a:buNone/>
            </a:pPr>
            <a:r>
              <a:rPr lang="ro-RO" b="1" dirty="0" smtClean="0"/>
              <a:t>EDIȚIA I, REVIZIA 0</a:t>
            </a:r>
          </a:p>
          <a:p>
            <a:pPr algn="ctr">
              <a:buNone/>
            </a:pPr>
            <a:r>
              <a:rPr lang="ro-RO" b="1" dirty="0" smtClean="0"/>
              <a:t>COD PS – 16</a:t>
            </a:r>
          </a:p>
          <a:p>
            <a:pPr algn="ctr">
              <a:buNone/>
            </a:pPr>
            <a:endParaRPr lang="ro-RO" b="1" dirty="0" smtClean="0"/>
          </a:p>
          <a:p>
            <a:pPr algn="ctr">
              <a:buNone/>
            </a:pPr>
            <a:r>
              <a:rPr lang="ro-RO" b="1" i="1" dirty="0" smtClean="0"/>
              <a:t>ÎNTOCMIT DE CONSILIERUL DE ETICĂ</a:t>
            </a:r>
          </a:p>
          <a:p>
            <a:pPr algn="ctr">
              <a:buNone/>
            </a:pPr>
            <a:r>
              <a:rPr lang="ro-RO" b="1" i="1" dirty="0" smtClean="0"/>
              <a:t>VELEA PETRICA</a:t>
            </a:r>
            <a:endParaRPr lang="en-US" b="1" i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9" y="357166"/>
            <a:ext cx="8215370" cy="787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600" b="1" dirty="0" smtClean="0">
                <a:solidFill>
                  <a:srgbClr val="0070C0"/>
                </a:solidFill>
              </a:rPr>
              <a:t>Grupul țintă – 28 de persoane participante la curs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o-RO" b="1" dirty="0" smtClean="0"/>
              <a:t>1. ACS PARASCHIVA</a:t>
            </a:r>
            <a:endParaRPr lang="en-US" b="1" dirty="0" smtClean="0"/>
          </a:p>
          <a:p>
            <a:r>
              <a:rPr lang="ro-RO" b="1" dirty="0" smtClean="0"/>
              <a:t>2. ANTICA CLAUDIA MAGDALENA</a:t>
            </a:r>
            <a:endParaRPr lang="en-US" b="1" dirty="0" smtClean="0"/>
          </a:p>
          <a:p>
            <a:r>
              <a:rPr lang="ro-RO" b="1" dirty="0" smtClean="0"/>
              <a:t>3. BĂNCILA DORINA</a:t>
            </a:r>
            <a:endParaRPr lang="en-US" b="1" dirty="0" smtClean="0"/>
          </a:p>
          <a:p>
            <a:r>
              <a:rPr lang="ro-RO" b="1" dirty="0" smtClean="0"/>
              <a:t>4.BRĂNIȘTEANU BIANCA MIHAIELA</a:t>
            </a:r>
            <a:endParaRPr lang="en-US" b="1" dirty="0" smtClean="0"/>
          </a:p>
          <a:p>
            <a:r>
              <a:rPr lang="ro-RO" b="1" dirty="0" smtClean="0"/>
              <a:t>5.BUȚAN ANDREEA RAMONA</a:t>
            </a:r>
            <a:endParaRPr lang="en-US" b="1" dirty="0" smtClean="0"/>
          </a:p>
          <a:p>
            <a:r>
              <a:rPr lang="ro-RO" b="1" dirty="0" smtClean="0"/>
              <a:t>6.CAPRIȘ ADRIAN COSMIN</a:t>
            </a:r>
            <a:endParaRPr lang="en-US" b="1" dirty="0" smtClean="0"/>
          </a:p>
          <a:p>
            <a:r>
              <a:rPr lang="ro-RO" b="1" dirty="0" smtClean="0"/>
              <a:t>7.DÎRNU ANCA GABRIELA</a:t>
            </a:r>
            <a:endParaRPr lang="en-US" b="1" dirty="0" smtClean="0"/>
          </a:p>
          <a:p>
            <a:r>
              <a:rPr lang="ro-RO" b="1" dirty="0" smtClean="0"/>
              <a:t>8.DRAGOI OVIDIU ION</a:t>
            </a:r>
            <a:endParaRPr lang="en-US" b="1" dirty="0" smtClean="0"/>
          </a:p>
          <a:p>
            <a:r>
              <a:rPr lang="ro-RO" b="1" dirty="0" smtClean="0"/>
              <a:t>9.HICIU MARIA DORA</a:t>
            </a:r>
            <a:endParaRPr lang="en-US" b="1" dirty="0" smtClean="0"/>
          </a:p>
          <a:p>
            <a:r>
              <a:rPr lang="ro-RO" b="1" dirty="0" smtClean="0"/>
              <a:t>10.HLUȘCU AURICA ANGELA</a:t>
            </a:r>
            <a:endParaRPr lang="en-US" b="1" dirty="0" smtClean="0"/>
          </a:p>
          <a:p>
            <a:r>
              <a:rPr lang="ro-RO" b="1" dirty="0" smtClean="0"/>
              <a:t>11.ILE GHEORGHE</a:t>
            </a:r>
            <a:endParaRPr lang="en-US" b="1" dirty="0" smtClean="0"/>
          </a:p>
          <a:p>
            <a:r>
              <a:rPr lang="ro-RO" b="1" dirty="0" smtClean="0"/>
              <a:t>12.IONAȘC IONUȚ GHEORGHE</a:t>
            </a:r>
            <a:endParaRPr lang="en-US" b="1" dirty="0" smtClean="0"/>
          </a:p>
          <a:p>
            <a:r>
              <a:rPr lang="ro-RO" b="1" dirty="0" smtClean="0"/>
              <a:t>13.IORDACHE OANA MARIA</a:t>
            </a:r>
            <a:endParaRPr lang="en-US" b="1" dirty="0" smtClean="0"/>
          </a:p>
          <a:p>
            <a:r>
              <a:rPr lang="ro-RO" b="1" dirty="0" smtClean="0"/>
              <a:t>14.IZSAK CRISTINA STEFANIA</a:t>
            </a:r>
            <a:endParaRPr lang="en-US" b="1" dirty="0" smtClean="0"/>
          </a:p>
          <a:p>
            <a:r>
              <a:rPr lang="ro-RO" b="1" dirty="0" smtClean="0"/>
              <a:t>15.LEONTE LUMINIȚA</a:t>
            </a:r>
            <a:endParaRPr lang="en-US" b="1" dirty="0" smtClean="0"/>
          </a:p>
          <a:p>
            <a:r>
              <a:rPr lang="ro-RO" b="1" dirty="0" smtClean="0"/>
              <a:t>16.LUNG CORNEL</a:t>
            </a:r>
            <a:endParaRPr lang="en-US" b="1" dirty="0" smtClean="0"/>
          </a:p>
          <a:p>
            <a:endParaRPr lang="ro-RO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/>
          </a:bodyPr>
          <a:lstStyle/>
          <a:p>
            <a:r>
              <a:rPr lang="ro-RO" sz="1800" b="1" dirty="0" smtClean="0"/>
              <a:t>17.MERIȘANU CRISTIAN ION</a:t>
            </a:r>
            <a:endParaRPr lang="en-US" sz="1800" b="1" dirty="0" smtClean="0"/>
          </a:p>
          <a:p>
            <a:r>
              <a:rPr lang="ro-RO" sz="1800" b="1" dirty="0" smtClean="0"/>
              <a:t>18.MEZABROVSCHI MIHĂIȚĂ</a:t>
            </a:r>
            <a:endParaRPr lang="en-US" sz="1800" b="1" dirty="0" smtClean="0"/>
          </a:p>
          <a:p>
            <a:r>
              <a:rPr lang="ro-RO" sz="1800" b="1" dirty="0" smtClean="0"/>
              <a:t>19.MIHĂILĂ CORINA DANIELA</a:t>
            </a:r>
            <a:endParaRPr lang="en-US" sz="1800" b="1" dirty="0" smtClean="0"/>
          </a:p>
          <a:p>
            <a:r>
              <a:rPr lang="ro-RO" sz="1800" b="1" dirty="0" smtClean="0"/>
              <a:t>20.MUNTEANU MONICA</a:t>
            </a:r>
            <a:endParaRPr lang="en-US" sz="1800" b="1" dirty="0" smtClean="0"/>
          </a:p>
          <a:p>
            <a:r>
              <a:rPr lang="ro-RO" sz="1800" b="1" dirty="0" smtClean="0"/>
              <a:t>21.NISTOR CRISTIAN</a:t>
            </a:r>
            <a:endParaRPr lang="en-US" sz="1800" b="1" dirty="0" smtClean="0"/>
          </a:p>
          <a:p>
            <a:r>
              <a:rPr lang="ro-RO" sz="1800" b="1" dirty="0" smtClean="0"/>
              <a:t>22.PETCULESCU PETRU DAN</a:t>
            </a:r>
            <a:endParaRPr lang="en-US" sz="1800" b="1" dirty="0" smtClean="0"/>
          </a:p>
          <a:p>
            <a:r>
              <a:rPr lang="ro-RO" sz="1800" b="1" dirty="0" smtClean="0"/>
              <a:t>23.POPA CRISTIAN</a:t>
            </a:r>
            <a:endParaRPr lang="en-US" sz="1800" b="1" dirty="0" smtClean="0"/>
          </a:p>
          <a:p>
            <a:r>
              <a:rPr lang="ro-RO" sz="1800" b="1" dirty="0" smtClean="0"/>
              <a:t>24.POSTOLACHE NICOLETA</a:t>
            </a:r>
            <a:endParaRPr lang="en-US" sz="1800" b="1" dirty="0" smtClean="0"/>
          </a:p>
          <a:p>
            <a:r>
              <a:rPr lang="ro-RO" sz="1800" b="1" dirty="0" smtClean="0"/>
              <a:t>25.TICULA OLIVIA DELIA</a:t>
            </a:r>
            <a:endParaRPr lang="en-US" sz="1800" b="1" dirty="0" smtClean="0"/>
          </a:p>
          <a:p>
            <a:r>
              <a:rPr lang="ro-RO" sz="1800" b="1" dirty="0" smtClean="0"/>
              <a:t>26.TURBUREANU NICOLETA ALINA</a:t>
            </a:r>
            <a:endParaRPr lang="en-US" sz="1800" b="1" dirty="0" smtClean="0"/>
          </a:p>
          <a:p>
            <a:r>
              <a:rPr lang="ro-RO" sz="1800" b="1" dirty="0" smtClean="0"/>
              <a:t>27.VELEA GABRIEL</a:t>
            </a:r>
            <a:endParaRPr lang="en-US" sz="1800" b="1" dirty="0" smtClean="0"/>
          </a:p>
          <a:p>
            <a:r>
              <a:rPr lang="ro-RO" sz="1800" b="1" dirty="0" smtClean="0"/>
              <a:t>28.VELEA PETRICA</a:t>
            </a:r>
            <a:endParaRPr lang="en-US" sz="1800" b="1" dirty="0" smtClean="0"/>
          </a:p>
          <a:p>
            <a:endParaRPr lang="ro-RO" sz="14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983" y="404664"/>
            <a:ext cx="6756393" cy="64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0154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o-RO" b="1" dirty="0" smtClean="0"/>
              <a:t>Proiecte similare implementate și instituții beneficiare:</a:t>
            </a:r>
          </a:p>
          <a:p>
            <a:pPr marL="457200" indent="-457200" algn="just">
              <a:buAutoNum type="arabicPeriod"/>
            </a:pPr>
            <a:r>
              <a:rPr lang="ro-RO" sz="2400" dirty="0" smtClean="0"/>
              <a:t>Titlu </a:t>
            </a:r>
            <a:r>
              <a:rPr lang="ro-RO" sz="2400" dirty="0"/>
              <a:t>proiect: </a:t>
            </a:r>
            <a:r>
              <a:rPr lang="ro-RO" sz="2400" dirty="0" err="1"/>
              <a:t>Anticoruptie</a:t>
            </a:r>
            <a:r>
              <a:rPr lang="ro-RO" sz="2400" dirty="0"/>
              <a:t>, integritate, promovarea </a:t>
            </a:r>
            <a:r>
              <a:rPr lang="ro-RO" sz="2400" dirty="0" err="1" smtClean="0"/>
              <a:t>eticii-AIPE</a:t>
            </a:r>
            <a:r>
              <a:rPr lang="ro-RO" sz="2400" dirty="0"/>
              <a:t> </a:t>
            </a:r>
            <a:r>
              <a:rPr lang="ro-RO" sz="2400" dirty="0" smtClean="0"/>
              <a:t>Denumire </a:t>
            </a:r>
            <a:r>
              <a:rPr lang="ro-RO" sz="2400" dirty="0"/>
              <a:t>beneficiar: </a:t>
            </a:r>
            <a:r>
              <a:rPr lang="ro-RO" sz="2400" b="1" dirty="0"/>
              <a:t>UAT Municipiul </a:t>
            </a:r>
            <a:r>
              <a:rPr lang="ro-RO" sz="2400" b="1" dirty="0" smtClean="0"/>
              <a:t>Tecuci</a:t>
            </a:r>
            <a:r>
              <a:rPr lang="ro-RO" sz="2400" dirty="0" smtClean="0"/>
              <a:t> SIPOCA 419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o-RO" sz="2400" dirty="0" smtClean="0"/>
              <a:t> </a:t>
            </a:r>
            <a:r>
              <a:rPr lang="vi-VN" sz="2400" dirty="0" smtClean="0"/>
              <a:t>ARGUS </a:t>
            </a:r>
            <a:r>
              <a:rPr lang="vi-VN" sz="2400" dirty="0"/>
              <a:t>– integritate, etică, transparență, anticorupție în finanțarea partidelor politice și a campaniilor </a:t>
            </a:r>
            <a:r>
              <a:rPr lang="vi-VN" sz="2400" dirty="0" smtClean="0"/>
              <a:t>electorale</a:t>
            </a:r>
            <a:r>
              <a:rPr lang="ro-RO" sz="2400" dirty="0" smtClean="0"/>
              <a:t> </a:t>
            </a:r>
            <a:r>
              <a:rPr lang="vi-VN" sz="2400" dirty="0" smtClean="0"/>
              <a:t>COD </a:t>
            </a:r>
            <a:r>
              <a:rPr lang="vi-VN" sz="2400" dirty="0"/>
              <a:t>SIPOCA </a:t>
            </a:r>
            <a:r>
              <a:rPr lang="vi-VN" sz="2400" dirty="0" smtClean="0"/>
              <a:t>434</a:t>
            </a:r>
            <a:r>
              <a:rPr lang="ro-RO" sz="2400" dirty="0" smtClean="0"/>
              <a:t> Beneficiar</a:t>
            </a:r>
            <a:r>
              <a:rPr lang="en-US" sz="2400" dirty="0" smtClean="0"/>
              <a:t>: </a:t>
            </a:r>
            <a:r>
              <a:rPr lang="en-US" sz="2400" b="1" dirty="0" smtClean="0"/>
              <a:t>AUTORITATEA ELECTORAL</a:t>
            </a:r>
            <a:r>
              <a:rPr lang="ro-RO" sz="2400" b="1" dirty="0" smtClean="0"/>
              <a:t>Ă PERMANENTĂ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o-RO" sz="2400" dirty="0" smtClean="0"/>
              <a:t> ETICĂ </a:t>
            </a:r>
            <a:r>
              <a:rPr lang="ro-RO" sz="2400" dirty="0"/>
              <a:t>+ TRANSPARENȚĂ + INTEGRITATE – CORUPȚIE</a:t>
            </a:r>
            <a:r>
              <a:rPr lang="ro-RO" sz="2400" dirty="0" smtClean="0"/>
              <a:t/>
            </a:r>
            <a:br>
              <a:rPr lang="ro-RO" sz="2400" dirty="0" smtClean="0"/>
            </a:br>
            <a:r>
              <a:rPr lang="ro-RO" sz="2400" dirty="0" smtClean="0"/>
              <a:t>Cod </a:t>
            </a:r>
            <a:r>
              <a:rPr lang="ro-RO" sz="2400" dirty="0"/>
              <a:t>SIPOCA </a:t>
            </a:r>
            <a:r>
              <a:rPr lang="ro-RO" sz="2400" dirty="0" smtClean="0"/>
              <a:t>447 Beneficiari</a:t>
            </a:r>
            <a:r>
              <a:rPr lang="en-US" sz="2400" dirty="0" smtClean="0"/>
              <a:t>: </a:t>
            </a:r>
            <a:r>
              <a:rPr lang="en-US" sz="2400" b="1" dirty="0" err="1" smtClean="0"/>
              <a:t>Municipiul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Ploie</a:t>
            </a:r>
            <a:r>
              <a:rPr lang="ro-RO" sz="2400" b="1" dirty="0" smtClean="0"/>
              <a:t>ști și Fundația TERRA MILENIUM III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vi-VN" sz="2400" dirty="0" smtClean="0"/>
              <a:t>”Transparență, etică și integritate” Cod SIPOCA 409</a:t>
            </a:r>
            <a:r>
              <a:rPr lang="ro-RO" sz="2400" dirty="0" smtClean="0"/>
              <a:t>- Beneficiar </a:t>
            </a:r>
            <a:r>
              <a:rPr lang="ro-RO" sz="2400" b="1" dirty="0" smtClean="0"/>
              <a:t>Consiliul Județean Gorj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 smtClean="0"/>
              <a:t>Transparenţă, etică şi integritate prin parteneriat social Cod SIPOCA 422</a:t>
            </a:r>
            <a:r>
              <a:rPr lang="ro-RO" sz="2400" dirty="0" smtClean="0"/>
              <a:t>, Beneficiar </a:t>
            </a:r>
            <a:r>
              <a:rPr lang="ro-RO" sz="2400" b="1" dirty="0" smtClean="0"/>
              <a:t>Primăria municipiului Caracal</a:t>
            </a:r>
            <a:endParaRPr lang="vi-VN" sz="2400" b="1" dirty="0"/>
          </a:p>
          <a:p>
            <a:endParaRPr lang="vi-VN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476672"/>
            <a:ext cx="67611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254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o-RO" sz="2200" dirty="0" smtClean="0"/>
              <a:t>6. </a:t>
            </a:r>
            <a:r>
              <a:rPr lang="vi-VN" sz="2200" dirty="0" smtClean="0"/>
              <a:t>Transparenţă şi integritate in administraţia publică locală din judeţul Vrancea COD SIPOCA </a:t>
            </a:r>
            <a:r>
              <a:rPr lang="ro-RO" sz="2200" dirty="0" smtClean="0"/>
              <a:t>445- </a:t>
            </a:r>
            <a:r>
              <a:rPr lang="ro-RO" sz="2200" b="1" dirty="0" smtClean="0"/>
              <a:t>Consiliul Județean Vrancea </a:t>
            </a:r>
          </a:p>
          <a:p>
            <a:pPr marL="0" indent="0" algn="just">
              <a:buNone/>
            </a:pPr>
            <a:r>
              <a:rPr lang="ro-RO" sz="2200" b="1" dirty="0" smtClean="0"/>
              <a:t>7. </a:t>
            </a:r>
            <a:r>
              <a:rPr lang="ro-RO" sz="2200" dirty="0"/>
              <a:t>„Consolidarea sistemelor de integritate – cea mai buna strategie de prevenire a </a:t>
            </a:r>
            <a:r>
              <a:rPr lang="ro-RO" sz="2200" dirty="0" err="1"/>
              <a:t>coruptiei</a:t>
            </a:r>
            <a:r>
              <a:rPr lang="ro-RO" sz="2200" dirty="0"/>
              <a:t> în </a:t>
            </a:r>
            <a:r>
              <a:rPr lang="ro-RO" sz="2200" dirty="0" err="1"/>
              <a:t>administratia</a:t>
            </a:r>
            <a:r>
              <a:rPr lang="ro-RO" sz="2200" dirty="0"/>
              <a:t> publica”, Cod </a:t>
            </a:r>
            <a:r>
              <a:rPr lang="ro-RO" sz="2200" dirty="0" smtClean="0"/>
              <a:t>SIPOCA </a:t>
            </a:r>
            <a:r>
              <a:rPr lang="ro-RO" sz="2200" dirty="0"/>
              <a:t>61 </a:t>
            </a:r>
            <a:r>
              <a:rPr lang="ro-RO" sz="2200" b="1" dirty="0"/>
              <a:t>Ministerul </a:t>
            </a:r>
            <a:r>
              <a:rPr lang="ro-RO" sz="2200" b="1" dirty="0" err="1" smtClean="0"/>
              <a:t>Dezvoltarii</a:t>
            </a:r>
            <a:r>
              <a:rPr lang="ro-RO" sz="2200" b="1" dirty="0" smtClean="0"/>
              <a:t> Regionale și Administrației Publice </a:t>
            </a:r>
          </a:p>
          <a:p>
            <a:pPr marL="0" indent="0" algn="just">
              <a:buNone/>
            </a:pPr>
            <a:r>
              <a:rPr lang="ro-RO" sz="2200" b="1" dirty="0" smtClean="0"/>
              <a:t>8. </a:t>
            </a:r>
            <a:r>
              <a:rPr lang="it-IT" sz="2200" i="1" cap="all" dirty="0"/>
              <a:t>„ABORDARE STRATEGICA ÎN DOMENIUL ANTICORUPTIE LA NIVELUL MINISTERULUI DEZVOLTARII REGIONALE SI ADMINISTRATIEI PUBLICE”</a:t>
            </a:r>
            <a:r>
              <a:rPr lang="it-IT" sz="2200" cap="all" dirty="0"/>
              <a:t> - COD SMIS </a:t>
            </a:r>
            <a:r>
              <a:rPr lang="it-IT" sz="2200" cap="all" dirty="0" smtClean="0"/>
              <a:t>40031</a:t>
            </a:r>
            <a:r>
              <a:rPr lang="ro-RO" sz="2200" cap="all" dirty="0" smtClean="0"/>
              <a:t> </a:t>
            </a:r>
            <a:r>
              <a:rPr lang="ro-RO" sz="2200" b="1" dirty="0" smtClean="0"/>
              <a:t>Ministerul </a:t>
            </a:r>
            <a:r>
              <a:rPr lang="ro-RO" sz="2200" b="1" dirty="0" err="1" smtClean="0"/>
              <a:t>Dezvoltarii</a:t>
            </a:r>
            <a:r>
              <a:rPr lang="ro-RO" sz="2200" b="1" dirty="0" smtClean="0"/>
              <a:t> Regionale și Administrației Publice </a:t>
            </a:r>
          </a:p>
          <a:p>
            <a:pPr marL="0" indent="0" algn="just">
              <a:buNone/>
            </a:pPr>
            <a:r>
              <a:rPr lang="ro-RO" sz="2200" b="1" dirty="0" smtClean="0"/>
              <a:t>9. </a:t>
            </a:r>
            <a:r>
              <a:rPr lang="vi-VN" sz="2200" dirty="0"/>
              <a:t> Etică și integritate în județul Suceava </a:t>
            </a:r>
            <a:r>
              <a:rPr lang="vi-VN" sz="2200" dirty="0" smtClean="0"/>
              <a:t/>
            </a:r>
            <a:br>
              <a:rPr lang="vi-VN" sz="2200" dirty="0" smtClean="0"/>
            </a:br>
            <a:r>
              <a:rPr lang="vi-VN" sz="2200" dirty="0"/>
              <a:t>Cod SIPOCA 416  </a:t>
            </a:r>
            <a:r>
              <a:rPr lang="vi-VN" sz="2200" b="1" dirty="0" smtClean="0"/>
              <a:t>Beneficiar</a:t>
            </a:r>
            <a:r>
              <a:rPr lang="vi-VN" sz="2200" b="1" dirty="0"/>
              <a:t>: CONSILIUL JUDEȚEAN </a:t>
            </a:r>
            <a:r>
              <a:rPr lang="vi-VN" sz="2200" b="1" dirty="0" smtClean="0"/>
              <a:t>SUCEAVA</a:t>
            </a:r>
            <a:endParaRPr lang="ro-RO" sz="2200" b="1" dirty="0" smtClean="0"/>
          </a:p>
          <a:p>
            <a:pPr marL="0" indent="0">
              <a:buNone/>
            </a:pPr>
            <a:endParaRPr lang="ro-RO" sz="2200" b="1" dirty="0" smtClean="0"/>
          </a:p>
          <a:p>
            <a:pPr marL="0" indent="0">
              <a:buNone/>
            </a:pPr>
            <a:endParaRPr lang="it-IT" sz="2800" cap="all" dirty="0"/>
          </a:p>
          <a:p>
            <a:pPr marL="0" indent="0">
              <a:buNone/>
            </a:pPr>
            <a:endParaRPr lang="ro-RO" sz="2800" b="1" dirty="0">
              <a:latin typeface="+mj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67675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652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</TotalTime>
  <Words>1038</Words>
  <Application>Microsoft Office PowerPoint</Application>
  <PresentationFormat>Expunere pe ecran (4:3)</PresentationFormat>
  <Paragraphs>125</Paragraphs>
  <Slides>18</Slides>
  <Notes>2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19" baseType="lpstr">
      <vt:lpstr>Temă Office</vt:lpstr>
      <vt:lpstr>Un plus de transparenţă, etică şi integritate</vt:lpstr>
      <vt:lpstr>Proiectul este finanțat prin FSE- FONDUL SOCIAL EUROPEAN - POCA 2014-2020 - Program Operațional Capacitate Administrativă </vt:lpstr>
      <vt:lpstr>Diapozitivul 3</vt:lpstr>
      <vt:lpstr>Diapozitivul 4</vt:lpstr>
      <vt:lpstr>Diapozitivul 5</vt:lpstr>
      <vt:lpstr>Grupul țintă – 28 de persoane participante la curs</vt:lpstr>
      <vt:lpstr>Diapozitivul 7</vt:lpstr>
      <vt:lpstr>Diapozitivul 8</vt:lpstr>
      <vt:lpstr>Diapozitivul 9</vt:lpstr>
      <vt:lpstr>Diapozitivul 10</vt:lpstr>
      <vt:lpstr>Diapozitivul 11</vt:lpstr>
      <vt:lpstr>Diapozitivul 12</vt:lpstr>
      <vt:lpstr>Diapozitivul 13</vt:lpstr>
      <vt:lpstr>Diapozitivul 14</vt:lpstr>
      <vt:lpstr>Diapozitivul 15</vt:lpstr>
      <vt:lpstr>Diapozitivul 16</vt:lpstr>
      <vt:lpstr>Diapozitivul 17</vt:lpstr>
      <vt:lpstr>Diapozitivul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plus de transparenţă, etică şi integritate</dc:title>
  <dc:creator>Moni</dc:creator>
  <cp:lastModifiedBy>Monica - POCA</cp:lastModifiedBy>
  <cp:revision>116</cp:revision>
  <dcterms:created xsi:type="dcterms:W3CDTF">2019-04-12T16:26:04Z</dcterms:created>
  <dcterms:modified xsi:type="dcterms:W3CDTF">2019-09-18T09:35:27Z</dcterms:modified>
</cp:coreProperties>
</file>